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258" r:id="rId4"/>
    <p:sldId id="259" r:id="rId5"/>
    <p:sldId id="260" r:id="rId6"/>
    <p:sldId id="262" r:id="rId7"/>
    <p:sldId id="265" r:id="rId8"/>
    <p:sldId id="266" r:id="rId9"/>
    <p:sldId id="263" r:id="rId10"/>
    <p:sldId id="268" r:id="rId11"/>
    <p:sldId id="269" r:id="rId12"/>
    <p:sldId id="261" r:id="rId13"/>
    <p:sldId id="271" r:id="rId14"/>
    <p:sldId id="270" r:id="rId15"/>
    <p:sldId id="264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88328" autoAdjust="0"/>
  </p:normalViewPr>
  <p:slideViewPr>
    <p:cSldViewPr snapToGrid="0">
      <p:cViewPr>
        <p:scale>
          <a:sx n="71" d="100"/>
          <a:sy n="71" d="100"/>
        </p:scale>
        <p:origin x="-594" y="13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6D652B2-8C6E-419B-8E93-813F678ADC08}" type="datetimeFigureOut">
              <a:rPr lang="ru-RU" smtClean="0"/>
              <a:pPr/>
              <a:t>15.10.2026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C6DC3D-C717-495C-B489-C044A339A55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0291361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мещающий образ слайда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Замещающий текст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ru-RU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мещающий образ слайда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Замещающий текст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ru-RU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мещающий образ слайда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Замещающий текст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ru-RU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мещающий образ слайда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Замещающий текст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ru-RU" altLang="en-US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мещающий образ слайда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Замещающий текст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ru-RU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CB5A9C68-5D6F-4B54-912A-B295716385AE}" type="datetimeFigureOut">
              <a:rPr lang="ru-RU" smtClean="0"/>
              <a:pPr/>
              <a:t>15.10.2026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E5BB8308-DDC7-4DD1-9E87-09E21A735B3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A9C68-5D6F-4B54-912A-B295716385AE}" type="datetimeFigureOut">
              <a:rPr lang="ru-RU" smtClean="0"/>
              <a:pPr/>
              <a:t>15.10.2026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BB8308-DDC7-4DD1-9E87-09E21A735B3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A9C68-5D6F-4B54-912A-B295716385AE}" type="datetimeFigureOut">
              <a:rPr lang="ru-RU" smtClean="0"/>
              <a:pPr/>
              <a:t>15.10.2026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BB8308-DDC7-4DD1-9E87-09E21A735B3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A9C68-5D6F-4B54-912A-B295716385AE}" type="datetimeFigureOut">
              <a:rPr lang="ru-RU" smtClean="0"/>
              <a:pPr/>
              <a:t>15.10.2026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BB8308-DDC7-4DD1-9E87-09E21A735B3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A9C68-5D6F-4B54-912A-B295716385AE}" type="datetimeFigureOut">
              <a:rPr lang="ru-RU" smtClean="0"/>
              <a:pPr/>
              <a:t>15.10.2026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BB8308-DDC7-4DD1-9E87-09E21A735B3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A9C68-5D6F-4B54-912A-B295716385AE}" type="datetimeFigureOut">
              <a:rPr lang="ru-RU" smtClean="0"/>
              <a:pPr/>
              <a:t>15.10.2026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BB8308-DDC7-4DD1-9E87-09E21A735B3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A9C68-5D6F-4B54-912A-B295716385AE}" type="datetimeFigureOut">
              <a:rPr lang="ru-RU" smtClean="0"/>
              <a:pPr/>
              <a:t>15.10.2026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BB8308-DDC7-4DD1-9E87-09E21A735B3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A9C68-5D6F-4B54-912A-B295716385AE}" type="datetimeFigureOut">
              <a:rPr lang="ru-RU" smtClean="0"/>
              <a:pPr/>
              <a:t>15.10.2026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BB8308-DDC7-4DD1-9E87-09E21A735B3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A9C68-5D6F-4B54-912A-B295716385AE}" type="datetimeFigureOut">
              <a:rPr lang="ru-RU" smtClean="0"/>
              <a:pPr/>
              <a:t>15.10.2026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BB8308-DDC7-4DD1-9E87-09E21A735B3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A9C68-5D6F-4B54-912A-B295716385AE}" type="datetimeFigureOut">
              <a:rPr lang="ru-RU" smtClean="0"/>
              <a:pPr/>
              <a:t>15.10.2026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BB8308-DDC7-4DD1-9E87-09E21A735B3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A9C68-5D6F-4B54-912A-B295716385AE}" type="datetimeFigureOut">
              <a:rPr lang="ru-RU" smtClean="0"/>
              <a:pPr/>
              <a:t>15.10.2026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BB8308-DDC7-4DD1-9E87-09E21A735B3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/>
                <a:cs typeface="Arial" panose="020B0604020202020204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/>
                <a:cs typeface="Arial" panose="020B0604020202020204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A9C68-5D6F-4B54-912A-B295716385AE}" type="datetimeFigureOut">
              <a:rPr lang="ru-RU" smtClean="0"/>
              <a:pPr/>
              <a:t>15.10.2026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BB8308-DDC7-4DD1-9E87-09E21A735B3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A9C68-5D6F-4B54-912A-B295716385AE}" type="datetimeFigureOut">
              <a:rPr lang="ru-RU" smtClean="0"/>
              <a:pPr/>
              <a:t>15.10.2026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BB8308-DDC7-4DD1-9E87-09E21A735B3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A9C68-5D6F-4B54-912A-B295716385AE}" type="datetimeFigureOut">
              <a:rPr lang="ru-RU" smtClean="0"/>
              <a:pPr/>
              <a:t>15.10.2026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BB8308-DDC7-4DD1-9E87-09E21A735B3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A9C68-5D6F-4B54-912A-B295716385AE}" type="datetimeFigureOut">
              <a:rPr lang="ru-RU" smtClean="0"/>
              <a:pPr/>
              <a:t>15.10.2026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BB8308-DDC7-4DD1-9E87-09E21A735B3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fld id="{CB5A9C68-5D6F-4B54-912A-B295716385AE}" type="datetimeFigureOut">
              <a:rPr lang="ru-RU" smtClean="0"/>
              <a:pPr/>
              <a:t>15.10.2026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BB8308-DDC7-4DD1-9E87-09E21A735B3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fld id="{CB5A9C68-5D6F-4B54-912A-B295716385AE}" type="datetimeFigureOut">
              <a:rPr lang="ru-RU" smtClean="0"/>
              <a:pPr/>
              <a:t>15.10.2026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BB8308-DDC7-4DD1-9E87-09E21A735B3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CB5A9C68-5D6F-4B54-912A-B295716385AE}" type="datetimeFigureOut">
              <a:rPr lang="ru-RU" smtClean="0"/>
              <a:pPr/>
              <a:t>15.10.2026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endParaRPr lang="ru-RU"/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E5BB8308-DDC7-4DD1-9E87-09E21A735B3C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panose="05040102010807070707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panose="05040102010807070707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panose="05040102010807070707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panose="05040102010807070707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panose="05040102010807070707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panose="05040102010807070707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panose="05040102010807070707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panose="05040102010807070707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panose="05040102010807070707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04144" y="1543988"/>
            <a:ext cx="9908497" cy="4683818"/>
          </a:xfrm>
        </p:spPr>
        <p:txBody>
          <a:bodyPr>
            <a:normAutofit/>
          </a:bodyPr>
          <a:lstStyle/>
          <a:p>
            <a:endParaRPr lang="ru-RU" b="1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b="1" cap="none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ru-RU" b="1" cap="none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Номинация:</a:t>
            </a:r>
            <a:r>
              <a:rPr lang="ru-RU" b="1" cap="none" dirty="0" smtClean="0">
                <a:solidFill>
                  <a:schemeClr val="bg1"/>
                </a:solidFill>
              </a:rPr>
              <a:t>  </a:t>
            </a:r>
            <a:r>
              <a:rPr lang="ru-RU" dirty="0">
                <a:solidFill>
                  <a:schemeClr val="bg1"/>
                </a:solidFill>
                <a:latin typeface="Times New Roman"/>
                <a:ea typeface="Calibri"/>
                <a:cs typeface="Times New Roman"/>
              </a:rPr>
              <a:t>Практики воспитания на муниципальном уровне и уровне образовательной организации </a:t>
            </a:r>
            <a:endParaRPr lang="ru-RU" sz="1400" dirty="0">
              <a:solidFill>
                <a:schemeClr val="bg1"/>
              </a:solidFill>
              <a:latin typeface="Calibri"/>
              <a:ea typeface="Calibri"/>
              <a:cs typeface="Times New Roman"/>
            </a:endParaRPr>
          </a:p>
          <a:p>
            <a:r>
              <a:rPr lang="ru-RU" b="1" cap="none" dirty="0" smtClean="0">
                <a:solidFill>
                  <a:schemeClr val="bg1"/>
                </a:solidFill>
              </a:rPr>
              <a:t> </a:t>
            </a:r>
            <a:endParaRPr lang="ru-RU" sz="2800" b="1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8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«Лето вместе</a:t>
            </a:r>
            <a:r>
              <a:rPr lang="ru-RU" sz="28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  <a:p>
            <a:pPr algn="r"/>
            <a:r>
              <a:rPr lang="ru-RU" cap="none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Авторы:</a:t>
            </a:r>
          </a:p>
          <a:p>
            <a:pPr algn="r"/>
            <a:r>
              <a:rPr lang="ru-RU" cap="none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Никитина Л.И – методист</a:t>
            </a:r>
          </a:p>
          <a:p>
            <a:pPr algn="r"/>
            <a:r>
              <a:rPr lang="ru-RU" cap="none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Пупкевич</a:t>
            </a:r>
            <a:r>
              <a:rPr lang="ru-RU" cap="none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Е.Э.- педагог-организатор</a:t>
            </a:r>
          </a:p>
          <a:p>
            <a:pPr algn="r"/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524000" y="500736"/>
            <a:ext cx="8879173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Муниципальное бюджетное  учреждение </a:t>
            </a:r>
            <a:endParaRPr lang="ru-RU" sz="24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дополнительного </a:t>
            </a:r>
            <a:r>
              <a:rPr lang="ru-RU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образования</a:t>
            </a:r>
          </a:p>
          <a:p>
            <a:pPr algn="ctr"/>
            <a:r>
              <a:rPr lang="ru-RU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« Центр детского творчества  «Агинский»»</a:t>
            </a:r>
          </a:p>
          <a:p>
            <a:pPr algn="ctr"/>
            <a:endParaRPr lang="ru-RU" dirty="0">
              <a:solidFill>
                <a:schemeClr val="bg1"/>
              </a:solidFill>
            </a:endParaRPr>
          </a:p>
          <a:p>
            <a:pPr algn="ctr"/>
            <a:endParaRPr lang="ru-RU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19030" y="2615857"/>
            <a:ext cx="8825659" cy="3416300"/>
          </a:xfrm>
        </p:spPr>
        <p:txBody>
          <a:bodyPr>
            <a:normAutofit/>
          </a:bodyPr>
          <a:lstStyle/>
          <a:p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 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нашем селе дети в августе месяце менее охвачены разными формами отдыха и чаще всего предоставлены сами себе, подвержены детскому травматизму и влиянию интернет сообществ. </a:t>
            </a:r>
            <a:endParaRPr lang="ru-RU" sz="2400" dirty="0" smtClean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непрерывность 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дополнительного образования; 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развитие 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новых форм летней занятости 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детей; реализация 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социальных проектов-победителей краевого инфраструктурного проекта «Территория Красноярский край».</a:t>
            </a:r>
          </a:p>
          <a:p>
            <a:endParaRPr lang="ru-RU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498601" y="749300"/>
            <a:ext cx="87503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Актуальность и инновационный характер практики</a:t>
            </a:r>
            <a:endParaRPr lang="ru-RU" sz="28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04735" y="2372496"/>
            <a:ext cx="10827558" cy="4250726"/>
          </a:xfrm>
        </p:spPr>
        <p:txBody>
          <a:bodyPr>
            <a:normAutofit fontScale="85000" lnSpcReduction="20000"/>
          </a:bodyPr>
          <a:lstStyle/>
          <a:p>
            <a:pPr>
              <a:spcAft>
                <a:spcPts val="1200"/>
              </a:spcAft>
            </a:pPr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  <a:latin typeface="Times New Roman"/>
                <a:ea typeface="Times New Roman"/>
              </a:rPr>
              <a:t>Создание </a:t>
            </a: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  <a:latin typeface="Times New Roman"/>
                <a:ea typeface="Times New Roman"/>
              </a:rPr>
              <a:t>благоприятных условий для полноценного отдыха, оздоровления детей, развития творческого и интеллектуального потенциала личности ребенка, ее индивидуальных способностей и дарований, творческой активности с учетом собственных интересов, наклонностей и возможностей.</a:t>
            </a:r>
            <a:endParaRPr lang="ru-RU" sz="2000" b="1" dirty="0">
              <a:solidFill>
                <a:schemeClr val="accent1">
                  <a:lumMod val="75000"/>
                </a:schemeClr>
              </a:solidFill>
              <a:latin typeface="Times New Roman"/>
              <a:ea typeface="Times New Roman"/>
            </a:endParaRPr>
          </a:p>
          <a:p>
            <a:pPr marL="0" indent="0" algn="ctr">
              <a:buNone/>
            </a:pPr>
            <a:r>
              <a:rPr lang="ru-RU" sz="33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задачи</a:t>
            </a:r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практики</a:t>
            </a:r>
            <a:endParaRPr lang="ru-RU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4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</a:t>
            </a:r>
            <a:r>
              <a:rPr lang="ru-RU" sz="24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4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Оздоровление </a:t>
            </a:r>
            <a:r>
              <a:rPr lang="ru-RU" sz="24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детей и подростков через их физическую </a:t>
            </a:r>
            <a:r>
              <a:rPr lang="ru-RU" sz="24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активность.</a:t>
            </a:r>
            <a:endParaRPr lang="ru-RU" sz="2400" b="1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4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	</a:t>
            </a:r>
            <a:r>
              <a:rPr lang="ru-RU" sz="24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Формирование </a:t>
            </a:r>
            <a:r>
              <a:rPr lang="ru-RU" sz="24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гражданско-патриотических чувств через приобщение </a:t>
            </a:r>
            <a:r>
              <a:rPr lang="ru-RU" sz="24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участников </a:t>
            </a:r>
            <a:r>
              <a:rPr lang="ru-RU" sz="24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 мероприятиям, экскурсиям этой направленности. </a:t>
            </a:r>
          </a:p>
          <a:p>
            <a:pPr marL="0" indent="0">
              <a:buNone/>
            </a:pPr>
            <a:r>
              <a:rPr lang="ru-RU" sz="24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	</a:t>
            </a:r>
            <a:r>
              <a:rPr lang="ru-RU" sz="24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</a:t>
            </a:r>
            <a:r>
              <a:rPr lang="ru-RU" sz="24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познавательной активности и творческого потенциала </a:t>
            </a:r>
            <a:r>
              <a:rPr lang="ru-RU" sz="24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детей.</a:t>
            </a:r>
            <a:endParaRPr lang="ru-RU" sz="2400" b="1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4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	</a:t>
            </a:r>
            <a:r>
              <a:rPr lang="ru-RU" sz="24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Формирование </a:t>
            </a:r>
            <a:r>
              <a:rPr lang="ru-RU" sz="24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интереса к </a:t>
            </a:r>
            <a:r>
              <a:rPr lang="ru-RU" sz="24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профессиям.</a:t>
            </a:r>
            <a:endParaRPr lang="ru-RU" sz="2400" b="1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4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	</a:t>
            </a:r>
            <a:r>
              <a:rPr lang="ru-RU" sz="24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Формирование </a:t>
            </a:r>
            <a:r>
              <a:rPr lang="ru-RU" sz="24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культуры </a:t>
            </a:r>
            <a:r>
              <a:rPr lang="ru-RU" sz="24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поведения.</a:t>
            </a:r>
            <a:endParaRPr lang="ru-RU" sz="2400" b="1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4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	</a:t>
            </a:r>
            <a:r>
              <a:rPr lang="ru-RU" sz="24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</a:t>
            </a:r>
            <a:r>
              <a:rPr lang="ru-RU" sz="24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коммуникативных и организаторских способностей детей.</a:t>
            </a:r>
          </a:p>
          <a:p>
            <a:pPr marL="0" indent="0">
              <a:buNone/>
            </a:pP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015049" y="976184"/>
            <a:ext cx="60795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Цель и задачи практики</a:t>
            </a:r>
            <a:endParaRPr lang="ru-RU" sz="28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Содержание практики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31800" y="2362200"/>
            <a:ext cx="11137900" cy="4343400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24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Организация деятельности </a:t>
            </a:r>
            <a:r>
              <a:rPr lang="ru-RU" sz="2400" b="1" dirty="0" err="1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микрогрупп</a:t>
            </a:r>
            <a:r>
              <a:rPr lang="ru-RU" sz="24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внутри разновозрастного временного коллектива.</a:t>
            </a:r>
          </a:p>
          <a:p>
            <a:pPr marL="0" indent="0" algn="ctr">
              <a:buNone/>
            </a:pPr>
            <a:r>
              <a:rPr lang="ru-RU" sz="24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Все виды деятельности практики реализуются по направлениям:</a:t>
            </a:r>
          </a:p>
          <a:p>
            <a:pPr marL="0" indent="0">
              <a:buNone/>
            </a:pPr>
            <a:r>
              <a:rPr lang="ru-RU" sz="24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1.Гражданско-патриотическое </a:t>
            </a:r>
          </a:p>
          <a:p>
            <a:pPr marL="0" indent="0">
              <a:buNone/>
            </a:pPr>
            <a:r>
              <a:rPr lang="ru-RU" sz="24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2.Нравственно-эстетическое </a:t>
            </a:r>
          </a:p>
          <a:p>
            <a:pPr marL="0" indent="0">
              <a:buNone/>
            </a:pPr>
            <a:r>
              <a:rPr lang="ru-RU" sz="24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3.Профилактическое </a:t>
            </a:r>
          </a:p>
          <a:p>
            <a:pPr marL="0" indent="0">
              <a:buNone/>
            </a:pPr>
            <a:r>
              <a:rPr lang="ru-RU" sz="24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4.Здоровьесберегающее </a:t>
            </a:r>
          </a:p>
          <a:p>
            <a:pPr marL="0" indent="0">
              <a:buNone/>
            </a:pPr>
            <a:r>
              <a:rPr lang="ru-RU" sz="24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5.Экологическое</a:t>
            </a:r>
          </a:p>
          <a:p>
            <a:pPr marL="0" indent="0">
              <a:buNone/>
            </a:pPr>
            <a:r>
              <a:rPr lang="ru-RU" sz="24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6.Профориентационное</a:t>
            </a:r>
            <a:endParaRPr lang="ru-RU" sz="2400" b="1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3271559" y="862547"/>
            <a:ext cx="9023350" cy="869950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r>
              <a:rPr lang="ru-RU" sz="3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Гражданско-патриотическое</a:t>
            </a:r>
          </a:p>
        </p:txBody>
      </p:sp>
      <p:pic>
        <p:nvPicPr>
          <p:cNvPr id="5" name="Изображение 4"/>
          <p:cNvPicPr>
            <a:picLocks noChangeAspect="1"/>
          </p:cNvPicPr>
          <p:nvPr/>
        </p:nvPicPr>
        <p:blipFill>
          <a:blip r:embed="rId3" cstate="print"/>
          <a:srcRect l="19231" t="12676" r="-2882" b="10004"/>
          <a:stretch>
            <a:fillRect/>
          </a:stretch>
        </p:blipFill>
        <p:spPr>
          <a:xfrm>
            <a:off x="9274242" y="2192137"/>
            <a:ext cx="2850732" cy="2528903"/>
          </a:xfrm>
          <a:prstGeom prst="rect">
            <a:avLst/>
          </a:prstGeom>
        </p:spPr>
      </p:pic>
      <p:pic>
        <p:nvPicPr>
          <p:cNvPr id="6" name="Изображение 5"/>
          <p:cNvPicPr/>
          <p:nvPr/>
        </p:nvPicPr>
        <p:blipFill>
          <a:blip r:embed="rId4"/>
          <a:stretch>
            <a:fillRect/>
          </a:stretch>
        </p:blipFill>
        <p:spPr>
          <a:xfrm>
            <a:off x="150531" y="3177189"/>
            <a:ext cx="2862318" cy="2523223"/>
          </a:xfrm>
          <a:prstGeom prst="rect">
            <a:avLst/>
          </a:prstGeom>
        </p:spPr>
      </p:pic>
      <p:pic>
        <p:nvPicPr>
          <p:cNvPr id="10" name="Изображение 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186368" y="3926489"/>
            <a:ext cx="2951870" cy="2523223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6"/>
          <a:srcRect l="10620" t="27620" r="8739" b="10564"/>
          <a:stretch/>
        </p:blipFill>
        <p:spPr>
          <a:xfrm>
            <a:off x="3139102" y="2511658"/>
            <a:ext cx="2961621" cy="263209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49311" y="644577"/>
            <a:ext cx="10304489" cy="5532386"/>
          </a:xfrm>
        </p:spPr>
        <p:txBody>
          <a:bodyPr/>
          <a:lstStyle/>
          <a:p>
            <a:pPr marL="0" indent="0" algn="ctr">
              <a:buNone/>
            </a:pPr>
            <a:r>
              <a:rPr lang="ru-RU" sz="32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Профилактическое</a:t>
            </a:r>
            <a:r>
              <a:rPr lang="ru-RU" sz="3200" b="1" dirty="0">
                <a:solidFill>
                  <a:schemeClr val="bg1"/>
                </a:solidFill>
              </a:rPr>
              <a:t> </a:t>
            </a:r>
            <a:r>
              <a:rPr lang="ru-RU" dirty="0">
                <a:solidFill>
                  <a:schemeClr val="bg1"/>
                </a:solidFill>
              </a:rPr>
              <a:t>    </a:t>
            </a:r>
            <a:r>
              <a:rPr lang="ru-RU" dirty="0" smtClean="0">
                <a:solidFill>
                  <a:schemeClr val="bg1"/>
                </a:solidFill>
              </a:rPr>
              <a:t>                </a:t>
            </a:r>
            <a:r>
              <a:rPr lang="ru-RU" dirty="0">
                <a:solidFill>
                  <a:schemeClr val="bg1"/>
                </a:solidFill>
              </a:rPr>
              <a:t> </a:t>
            </a:r>
          </a:p>
        </p:txBody>
      </p:sp>
      <p:pic>
        <p:nvPicPr>
          <p:cNvPr id="5" name="Изображение 4" descr="20"/>
          <p:cNvPicPr>
            <a:picLocks noChangeAspect="1"/>
          </p:cNvPicPr>
          <p:nvPr/>
        </p:nvPicPr>
        <p:blipFill>
          <a:blip r:embed="rId2"/>
          <a:srcRect l="21811"/>
          <a:stretch>
            <a:fillRect/>
          </a:stretch>
        </p:blipFill>
        <p:spPr>
          <a:xfrm>
            <a:off x="3068639" y="2652707"/>
            <a:ext cx="2750904" cy="2706136"/>
          </a:xfrm>
          <a:prstGeom prst="rect">
            <a:avLst/>
          </a:prstGeom>
        </p:spPr>
      </p:pic>
      <p:pic>
        <p:nvPicPr>
          <p:cNvPr id="6" name="Изображение 5"/>
          <p:cNvPicPr/>
          <p:nvPr/>
        </p:nvPicPr>
        <p:blipFill>
          <a:blip r:embed="rId3"/>
          <a:stretch>
            <a:fillRect/>
          </a:stretch>
        </p:blipFill>
        <p:spPr>
          <a:xfrm>
            <a:off x="6012595" y="2652707"/>
            <a:ext cx="2463787" cy="2706136"/>
          </a:xfrm>
          <a:prstGeom prst="rect">
            <a:avLst/>
          </a:prstGeom>
        </p:spPr>
      </p:pic>
      <p:pic>
        <p:nvPicPr>
          <p:cNvPr id="7" name="Изображение 6"/>
          <p:cNvPicPr>
            <a:picLocks noChangeAspect="1"/>
          </p:cNvPicPr>
          <p:nvPr/>
        </p:nvPicPr>
        <p:blipFill>
          <a:blip r:embed="rId4" cstate="print"/>
          <a:srcRect b="26756"/>
          <a:stretch>
            <a:fillRect/>
          </a:stretch>
        </p:blipFill>
        <p:spPr>
          <a:xfrm>
            <a:off x="235296" y="2708437"/>
            <a:ext cx="2660208" cy="2594676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69434" y="2708437"/>
            <a:ext cx="3371380" cy="270613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49311" y="644577"/>
            <a:ext cx="10304489" cy="5532386"/>
          </a:xfrm>
        </p:spPr>
        <p:txBody>
          <a:bodyPr/>
          <a:lstStyle/>
          <a:p>
            <a:pPr marL="0" indent="0" algn="ctr">
              <a:buNone/>
            </a:pPr>
            <a:r>
              <a:rPr lang="ru-RU" sz="3200" dirty="0">
                <a:solidFill>
                  <a:schemeClr val="bg1"/>
                </a:solidFill>
              </a:rPr>
              <a:t>            </a:t>
            </a:r>
            <a:r>
              <a:rPr lang="ru-RU" sz="2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Нравственно-эстетическое </a:t>
            </a: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ru-RU" dirty="0">
                <a:solidFill>
                  <a:schemeClr val="bg1"/>
                </a:solidFill>
              </a:rPr>
              <a:t>   </a:t>
            </a:r>
            <a:r>
              <a:rPr lang="ru-RU" dirty="0" smtClean="0">
                <a:solidFill>
                  <a:schemeClr val="bg1"/>
                </a:solidFill>
              </a:rPr>
              <a:t>                  </a:t>
            </a:r>
          </a:p>
          <a:p>
            <a:pPr marL="0" indent="0">
              <a:buNone/>
            </a:pPr>
            <a:r>
              <a:rPr lang="ru-RU" dirty="0">
                <a:solidFill>
                  <a:schemeClr val="bg1"/>
                </a:solidFill>
              </a:rPr>
              <a:t> </a:t>
            </a:r>
          </a:p>
        </p:txBody>
      </p:sp>
      <p:pic>
        <p:nvPicPr>
          <p:cNvPr id="5" name="Изображение 4"/>
          <p:cNvPicPr>
            <a:picLocks noChangeAspect="1"/>
          </p:cNvPicPr>
          <p:nvPr/>
        </p:nvPicPr>
        <p:blipFill rotWithShape="1">
          <a:blip r:embed="rId3" cstate="print"/>
          <a:srcRect l="14272" t="2899" r="3855" b="-3381"/>
          <a:stretch/>
        </p:blipFill>
        <p:spPr>
          <a:xfrm>
            <a:off x="210528" y="4398888"/>
            <a:ext cx="3235694" cy="2221650"/>
          </a:xfrm>
          <a:prstGeom prst="rect">
            <a:avLst/>
          </a:prstGeom>
        </p:spPr>
      </p:pic>
      <p:pic>
        <p:nvPicPr>
          <p:cNvPr id="6" name="Изображение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661400" y="2445069"/>
            <a:ext cx="2819400" cy="1726734"/>
          </a:xfrm>
          <a:prstGeom prst="rect">
            <a:avLst/>
          </a:prstGeom>
        </p:spPr>
      </p:pic>
      <p:pic>
        <p:nvPicPr>
          <p:cNvPr id="7" name="Изображение 6"/>
          <p:cNvPicPr/>
          <p:nvPr/>
        </p:nvPicPr>
        <p:blipFill>
          <a:blip r:embed="rId5" cstate="print"/>
          <a:srcRect l="22039"/>
          <a:stretch>
            <a:fillRect/>
          </a:stretch>
        </p:blipFill>
        <p:spPr>
          <a:xfrm>
            <a:off x="8554561" y="4422796"/>
            <a:ext cx="3065939" cy="2115445"/>
          </a:xfrm>
          <a:prstGeom prst="rect">
            <a:avLst/>
          </a:prstGeom>
        </p:spPr>
      </p:pic>
      <p:pic>
        <p:nvPicPr>
          <p:cNvPr id="2" name="Изображение 1"/>
          <p:cNvPicPr/>
          <p:nvPr/>
        </p:nvPicPr>
        <p:blipFill>
          <a:blip r:embed="rId6"/>
          <a:srcRect b="19525"/>
          <a:stretch>
            <a:fillRect/>
          </a:stretch>
        </p:blipFill>
        <p:spPr>
          <a:xfrm>
            <a:off x="123956" y="2216094"/>
            <a:ext cx="3408839" cy="1880323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5228047" y="2324100"/>
            <a:ext cx="1963467" cy="1772317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580036" y="4398888"/>
            <a:ext cx="3243037" cy="211544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49311" y="644577"/>
            <a:ext cx="10304489" cy="553238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800" dirty="0">
                <a:solidFill>
                  <a:schemeClr val="bg1"/>
                </a:solidFill>
              </a:rPr>
              <a:t>       </a:t>
            </a:r>
            <a:r>
              <a:rPr lang="ru-RU" sz="2800" dirty="0" smtClean="0">
                <a:solidFill>
                  <a:schemeClr val="bg1"/>
                </a:solidFill>
              </a:rPr>
              <a:t>                </a:t>
            </a:r>
            <a:r>
              <a:rPr lang="ru-RU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3200" b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Здоровьесберегающее</a:t>
            </a:r>
            <a:r>
              <a:rPr lang="ru-RU" sz="32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32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Изображение 6"/>
          <p:cNvPicPr>
            <a:picLocks noChangeAspect="1"/>
          </p:cNvPicPr>
          <p:nvPr/>
        </p:nvPicPr>
        <p:blipFill>
          <a:blip r:embed="rId3"/>
          <a:srcRect l="16194" t="12046" b="23259"/>
          <a:stretch>
            <a:fillRect/>
          </a:stretch>
        </p:blipFill>
        <p:spPr>
          <a:xfrm>
            <a:off x="8562124" y="2596662"/>
            <a:ext cx="3337776" cy="2880000"/>
          </a:xfrm>
          <a:prstGeom prst="rect">
            <a:avLst/>
          </a:prstGeom>
        </p:spPr>
      </p:pic>
      <p:pic>
        <p:nvPicPr>
          <p:cNvPr id="6" name="Изображение 5"/>
          <p:cNvPicPr/>
          <p:nvPr/>
        </p:nvPicPr>
        <p:blipFill>
          <a:blip r:embed="rId4" cstate="print"/>
          <a:srcRect t="27873" b="14992"/>
          <a:stretch>
            <a:fillRect/>
          </a:stretch>
        </p:blipFill>
        <p:spPr>
          <a:xfrm>
            <a:off x="4437452" y="3296963"/>
            <a:ext cx="3818890" cy="2880000"/>
          </a:xfrm>
          <a:prstGeom prst="rect">
            <a:avLst/>
          </a:prstGeom>
        </p:spPr>
      </p:pic>
      <p:pic>
        <p:nvPicPr>
          <p:cNvPr id="10" name="Изображение 9"/>
          <p:cNvPicPr/>
          <p:nvPr/>
        </p:nvPicPr>
        <p:blipFill>
          <a:blip r:embed="rId5"/>
          <a:srcRect t="15735"/>
          <a:stretch>
            <a:fillRect/>
          </a:stretch>
        </p:blipFill>
        <p:spPr>
          <a:xfrm>
            <a:off x="220706" y="2359128"/>
            <a:ext cx="3910965" cy="2880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6765" y="611505"/>
            <a:ext cx="9602470" cy="1372870"/>
          </a:xfrm>
        </p:spPr>
        <p:txBody>
          <a:bodyPr/>
          <a:lstStyle/>
          <a:p>
            <a:pPr algn="ctr"/>
            <a:r>
              <a:rPr lang="ru-RU" sz="3200" dirty="0"/>
              <a:t> 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Экологическое  </a:t>
            </a:r>
            <a:r>
              <a:rPr lang="ru-RU" sz="3200" b="1" dirty="0"/>
              <a:t>                           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6" name="Изображение 5"/>
          <p:cNvPicPr>
            <a:picLocks noChangeAspect="1"/>
          </p:cNvPicPr>
          <p:nvPr/>
        </p:nvPicPr>
        <p:blipFill rotWithShape="1">
          <a:blip r:embed="rId2"/>
          <a:srcRect t="23027" r="23685" b="16918"/>
          <a:stretch/>
        </p:blipFill>
        <p:spPr>
          <a:xfrm>
            <a:off x="518296" y="2428443"/>
            <a:ext cx="2881704" cy="3240000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842350" y="2428442"/>
            <a:ext cx="3015962" cy="3240000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302843" y="2428442"/>
            <a:ext cx="4375981" cy="3240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6765" y="611505"/>
            <a:ext cx="9602470" cy="1372870"/>
          </a:xfrm>
        </p:spPr>
        <p:txBody>
          <a:bodyPr/>
          <a:lstStyle/>
          <a:p>
            <a:pPr algn="ctr"/>
            <a:r>
              <a:rPr lang="ru-RU" dirty="0"/>
              <a:t>   </a:t>
            </a:r>
            <a:r>
              <a:rPr lang="ru-RU" sz="2400" b="1" dirty="0"/>
              <a:t> </a:t>
            </a:r>
            <a:r>
              <a:rPr lang="ru-RU" b="1" dirty="0"/>
              <a:t>                     </a:t>
            </a:r>
            <a:br>
              <a:rPr lang="ru-RU" b="1" dirty="0"/>
            </a:br>
            <a:r>
              <a:rPr lang="ru-RU" b="1" dirty="0"/>
              <a:t>             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рофориентационное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4" name="Изображение 3"/>
          <p:cNvPicPr>
            <a:picLocks noChangeAspect="1"/>
          </p:cNvPicPr>
          <p:nvPr/>
        </p:nvPicPr>
        <p:blipFill>
          <a:blip r:embed="rId3" cstate="print"/>
          <a:srcRect t="17286"/>
          <a:stretch>
            <a:fillRect/>
          </a:stretch>
        </p:blipFill>
        <p:spPr>
          <a:xfrm>
            <a:off x="8426620" y="2743200"/>
            <a:ext cx="3168479" cy="2880000"/>
          </a:xfrm>
          <a:prstGeom prst="rect">
            <a:avLst/>
          </a:prstGeom>
        </p:spPr>
      </p:pic>
      <p:pic>
        <p:nvPicPr>
          <p:cNvPr id="5" name="Изображение 4"/>
          <p:cNvPicPr/>
          <p:nvPr/>
        </p:nvPicPr>
        <p:blipFill>
          <a:blip r:embed="rId4"/>
          <a:srcRect l="7266" r="6288"/>
          <a:stretch>
            <a:fillRect/>
          </a:stretch>
        </p:blipFill>
        <p:spPr>
          <a:xfrm>
            <a:off x="4344060" y="2743200"/>
            <a:ext cx="3703930" cy="28800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84206" y="2693773"/>
            <a:ext cx="3461079" cy="2880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9316" y="537365"/>
            <a:ext cx="9602470" cy="1372870"/>
          </a:xfrm>
        </p:spPr>
        <p:txBody>
          <a:bodyPr/>
          <a:lstStyle/>
          <a:p>
            <a:pPr algn="ctr"/>
            <a:r>
              <a:rPr lang="ru-RU" dirty="0"/>
              <a:t>   </a:t>
            </a:r>
            <a:r>
              <a:rPr lang="ru-RU" sz="2800" b="1" dirty="0"/>
              <a:t>Реализация проектов</a:t>
            </a:r>
            <a:br>
              <a:rPr lang="ru-RU" sz="2800" b="1" dirty="0"/>
            </a:br>
            <a:endParaRPr lang="ru-RU" sz="2800" b="1" dirty="0"/>
          </a:p>
        </p:txBody>
      </p:sp>
      <p:sp>
        <p:nvSpPr>
          <p:cNvPr id="3" name="TextBox 2"/>
          <p:cNvSpPr txBox="1"/>
          <p:nvPr/>
        </p:nvSpPr>
        <p:spPr>
          <a:xfrm rot="10800000" flipV="1">
            <a:off x="444842" y="5941110"/>
            <a:ext cx="32745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Проект  «Детям о животных Красной книги»</a:t>
            </a:r>
            <a:endParaRPr lang="ru-RU" b="1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521200" y="5918005"/>
            <a:ext cx="35052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Проект «В семейном кругу»</a:t>
            </a:r>
            <a:endParaRPr lang="ru-RU" b="1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08621" y="2814096"/>
            <a:ext cx="4043645" cy="2880000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 rot="10800000" flipH="1" flipV="1">
            <a:off x="8810367" y="5754238"/>
            <a:ext cx="295326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Проект «Символы России в творчестве детей»</a:t>
            </a:r>
            <a:endParaRPr lang="ru-RU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204887" y="2814096"/>
            <a:ext cx="4024016" cy="2880000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19838" y="2784330"/>
            <a:ext cx="4062169" cy="2880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Этапы 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практики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61767" y="1964320"/>
            <a:ext cx="10245811" cy="458888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8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34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.Подготовительный этап</a:t>
            </a:r>
          </a:p>
          <a:p>
            <a:pPr marL="0" indent="0">
              <a:buNone/>
            </a:pP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34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.Организационный </a:t>
            </a:r>
            <a:r>
              <a:rPr lang="ru-RU" sz="3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этап (1—2-й дни</a:t>
            </a:r>
            <a:r>
              <a:rPr lang="ru-RU" sz="34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marL="0" indent="0">
              <a:buNone/>
            </a:pP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sz="34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.Основной </a:t>
            </a:r>
            <a:r>
              <a:rPr lang="ru-RU" sz="3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этап (реализация практики) (3—20-й </a:t>
            </a:r>
            <a:r>
              <a:rPr lang="ru-RU" sz="34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дни)</a:t>
            </a:r>
          </a:p>
          <a:p>
            <a:pPr marL="0" indent="0">
              <a:buNone/>
            </a:pP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ru-RU" sz="34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.Заключительный этап</a:t>
            </a: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Организационная модель практики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12712"/>
          <a:stretch/>
        </p:blipFill>
        <p:spPr>
          <a:xfrm>
            <a:off x="1435100" y="2222500"/>
            <a:ext cx="8610600" cy="4546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546578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Ресурсы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Кадровые</a:t>
            </a:r>
            <a:r>
              <a:rPr lang="ru-RU" b="1" dirty="0">
                <a:solidFill>
                  <a:schemeClr val="accent6">
                    <a:lumMod val="50000"/>
                  </a:schemeClr>
                </a:solidFill>
              </a:rPr>
              <a:t>: педагоги дополнительного образования </a:t>
            </a: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МБУ ДО ЦДТ Агинский, </a:t>
            </a:r>
            <a:r>
              <a:rPr lang="ru-RU" b="1" dirty="0">
                <a:solidFill>
                  <a:schemeClr val="accent6">
                    <a:lumMod val="50000"/>
                  </a:schemeClr>
                </a:solidFill>
              </a:rPr>
              <a:t>представители организаций-партнеров</a:t>
            </a: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.</a:t>
            </a:r>
          </a:p>
          <a:p>
            <a:pPr marL="0" indent="0">
              <a:buNone/>
            </a:pPr>
            <a:endParaRPr lang="ru-RU" b="1" dirty="0">
              <a:solidFill>
                <a:schemeClr val="accent6">
                  <a:lumMod val="50000"/>
                </a:schemeClr>
              </a:solidFill>
            </a:endParaRPr>
          </a:p>
          <a:p>
            <a:r>
              <a:rPr lang="ru-RU" b="1" dirty="0">
                <a:solidFill>
                  <a:schemeClr val="accent6">
                    <a:lumMod val="50000"/>
                  </a:schemeClr>
                </a:solidFill>
              </a:rPr>
              <a:t>Методические: сценарии и разработки мероприятий, презентации, видеоролики, фильмы</a:t>
            </a: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.</a:t>
            </a:r>
          </a:p>
          <a:p>
            <a:pPr marL="0" indent="0">
              <a:buNone/>
            </a:pPr>
            <a:endParaRPr lang="ru-RU" b="1" dirty="0">
              <a:solidFill>
                <a:schemeClr val="accent6">
                  <a:lumMod val="50000"/>
                </a:schemeClr>
              </a:solidFill>
            </a:endParaRPr>
          </a:p>
          <a:p>
            <a:r>
              <a:rPr lang="ru-RU" b="1" dirty="0">
                <a:solidFill>
                  <a:schemeClr val="accent6">
                    <a:lumMod val="50000"/>
                  </a:schemeClr>
                </a:solidFill>
              </a:rPr>
              <a:t>Финансовые: средства </a:t>
            </a: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МБУ ДО ЦДТ Агинский, </a:t>
            </a:r>
            <a:r>
              <a:rPr lang="ru-RU" b="1" dirty="0">
                <a:solidFill>
                  <a:schemeClr val="accent6">
                    <a:lumMod val="50000"/>
                  </a:schemeClr>
                </a:solidFill>
              </a:rPr>
              <a:t>грантовые средства по проектам, материальная помощь партнеров.</a:t>
            </a:r>
          </a:p>
        </p:txBody>
      </p:sp>
    </p:spTree>
    <p:extLst>
      <p:ext uri="{BB962C8B-B14F-4D97-AF65-F5344CB8AC3E}">
        <p14:creationId xmlns:p14="http://schemas.microsoft.com/office/powerpoint/2010/main" xmlns="" val="3331807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400886" y="1206718"/>
            <a:ext cx="328673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Результативность </a:t>
            </a:r>
            <a:r>
              <a:rPr lang="ru-RU" sz="3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895463" y="2727068"/>
            <a:ext cx="8825659" cy="3416300"/>
          </a:xfrm>
        </p:spPr>
        <p:txBody>
          <a:bodyPr>
            <a:normAutofit/>
          </a:bodyPr>
          <a:lstStyle/>
          <a:p>
            <a:r>
              <a:rPr lang="ru-RU" sz="24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Ежегодно охват детей - 35-38человек.</a:t>
            </a:r>
          </a:p>
          <a:p>
            <a:r>
              <a:rPr lang="ru-RU" sz="24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Многодетные семьи-16 человек, состоящих на учете-7.</a:t>
            </a:r>
          </a:p>
          <a:p>
            <a:r>
              <a:rPr lang="ru-RU" sz="24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Проведено 46 мероприятий.</a:t>
            </a:r>
          </a:p>
          <a:p>
            <a:r>
              <a:rPr lang="ru-RU" sz="2400" b="1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Реализовано 4 </a:t>
            </a:r>
            <a:r>
              <a:rPr lang="ru-RU" sz="24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социальных проекта.</a:t>
            </a:r>
          </a:p>
          <a:p>
            <a:r>
              <a:rPr lang="ru-RU" sz="24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Привлечено 8 организаций -  партнеров.</a:t>
            </a:r>
          </a:p>
          <a:p>
            <a:r>
              <a:rPr lang="ru-RU" sz="24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зафиксировано ни одного правонарушения.</a:t>
            </a:r>
          </a:p>
          <a:p>
            <a:r>
              <a:rPr lang="ru-RU" sz="24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Материалы практики размещены на сайте учреждения.</a:t>
            </a:r>
            <a:endParaRPr lang="ru-RU" sz="2400" b="1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вет директоров">
  <a:themeElements>
    <a:clrScheme name="Совет директоров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Совет директоров">
      <a:maj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овет директоров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453</TotalTime>
  <Words>309</Words>
  <Application>Microsoft Office PowerPoint</Application>
  <PresentationFormat>Произвольный</PresentationFormat>
  <Paragraphs>67</Paragraphs>
  <Slides>15</Slides>
  <Notes>5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Совет директоров</vt:lpstr>
      <vt:lpstr>Слайд 1</vt:lpstr>
      <vt:lpstr>Слайд 2</vt:lpstr>
      <vt:lpstr>Слайд 3</vt:lpstr>
      <vt:lpstr>Содержание практики</vt:lpstr>
      <vt:lpstr>Слайд 5</vt:lpstr>
      <vt:lpstr>Слайд 6</vt:lpstr>
      <vt:lpstr>Слайд 7</vt:lpstr>
      <vt:lpstr>Слайд 8</vt:lpstr>
      <vt:lpstr>                       Экологическое                              </vt:lpstr>
      <vt:lpstr>                                       Профориентационное  </vt:lpstr>
      <vt:lpstr>   Реализация проектов </vt:lpstr>
      <vt:lpstr>Этапы практики</vt:lpstr>
      <vt:lpstr>Организационная модель практики</vt:lpstr>
      <vt:lpstr>Ресурсы</vt:lpstr>
      <vt:lpstr>Слайд 15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</dc:creator>
  <cp:lastModifiedBy>Пользователь</cp:lastModifiedBy>
  <cp:revision>61</cp:revision>
  <dcterms:created xsi:type="dcterms:W3CDTF">2025-11-28T08:06:00Z</dcterms:created>
  <dcterms:modified xsi:type="dcterms:W3CDTF">2026-10-15T09:14:45Z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B47A5C91891B4A799C8A84CB0B70C3FF_12</vt:lpwstr>
  </property>
  <property fmtid="{D5CDD505-2E9C-101B-9397-08002B2CF9AE}" pid="3" name="KSOProductBuildVer">
    <vt:lpwstr>1049-12.2.0.23155</vt:lpwstr>
  </property>
</Properties>
</file>