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2" r:id="rId4"/>
    <p:sldId id="262" r:id="rId5"/>
    <p:sldId id="264" r:id="rId6"/>
    <p:sldId id="273" r:id="rId7"/>
    <p:sldId id="268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CC"/>
    <a:srgbClr val="990066"/>
    <a:srgbClr val="CC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143DAD-788E-4F0D-B2F6-9E05D293D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2115BEC-CBA4-4E60-AC06-E85330503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138A8B-0CAF-486B-88BA-7E26E3817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4880C1-70FE-42CC-A9D9-5ACBFA7D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25FD3F-4A3C-4C4E-AB44-03CA328C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523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0F2660-E12F-4C8E-8F42-2950ED79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7D9882B-5882-4907-90C3-216CBFD94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4B7F52-AA0F-4777-A405-C85830E9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53CF5A-EE5E-42BD-9EB6-8AE7DB20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EAB45A-5DA7-43C3-8533-EDDA2D8B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90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C30C86E-0F06-47D6-9AC9-DC90A3274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E22EAC4-3D12-42F1-8BB2-7E56F8470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7E16E2-42AE-4564-A2ED-0BF402F6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36EA9E-2E15-463A-B11E-C3868D59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386490-C6C5-4D39-AECC-C322C49F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124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C1E9D6-6914-4777-9A6E-C8481336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AA5F06-6D40-43C0-8AD9-A748BC30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DD5A04-52DC-4D40-8438-2C1F73EF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21F9A0-D2AF-4D63-9AB8-637855DDF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B846B0-27FA-4CCA-A5A0-C0277DFD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48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D7537C-9801-4982-B73F-ABAAB56A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ABCACC-C1A4-49DE-8F30-DEAEE24E5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F011B9-A8B9-4938-8073-7DDBBD17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4D7194-B301-400D-9F0C-D258843F2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E90DDD-0A5E-44B3-A047-B0838374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454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44283F-2033-49F4-B855-05246F15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92E009-374C-4281-914A-20F2A70E0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A87694C-4077-445B-9788-E87B99EFC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158F65-F008-4F47-AFFF-5196F009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7B0672-6573-4A05-9245-F8B9AE02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A7ABF4-79A6-40E4-B01D-90CED9E3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05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EC9B7B-FB9D-4744-B416-A9B481EF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85D987-9B24-44A2-8743-300AA578C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C7373D-50E2-4700-B308-8A27CC5DE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33B40CE-A3F3-47D7-83B9-5C71957E3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BBBD982-8B28-474B-B1F8-DDFD7877C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DA811E4-DC3D-4A56-A2F9-5528BC87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780A30B-4627-4762-908F-862E5B71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99AF8F6-2EE3-4123-9025-3D33ECB1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964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02905A-7E14-415D-9BB7-65335424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B12761A-A445-475E-8BDD-BB9A4DA9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2478F5-999E-472B-999E-298AAF75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ABAFD37-BF70-47D6-80D8-02572E13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767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455BDF3-7CA5-4EB4-BFDA-FDB38FE8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311A645-B7FA-4567-971A-4911C20B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529EF0-B60B-4E76-A79C-ACDBB218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659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B14DC6-BB23-438C-9391-9BC7F4AB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72D22F-7AD9-4A8E-B682-24B3F215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074B3B-2E6D-4B46-A75D-ED5446CAF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B95ED3-FAF7-4387-9A0C-FE8F818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91BB04-F541-4577-AB49-5100F1FA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D240B7-B6D7-42B8-8238-25313835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160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8D1B3B-600C-4FD4-9B73-00B370C7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9F16F4B-68CF-4522-BB6D-4A4B16DF0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E20A58-F2FC-445C-9821-4E4EA395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A4FDFF9-A580-4784-ABA3-52825B66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F90FFF-77DE-441B-8827-78DA53C7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2B2CC5-6060-4316-8390-DFB298F0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017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739475-3268-4EAE-9F44-859D5617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C632F6-0416-4E98-B1AD-41CD465A4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B6DC4E-9A76-4692-BC04-325E7E82B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0755-70DB-472D-B362-3203ACEEE8C1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DFBE58-1B09-4A1D-87AD-898906CC8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36FAD1-4C23-49D6-8C10-82A34F466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848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8029" y="2245252"/>
            <a:ext cx="790687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Проект «Умная игрушка»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235" y="4643718"/>
            <a:ext cx="775365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Авторы: </a:t>
            </a:r>
          </a:p>
          <a:p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Суздалев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Григорий,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Бехлер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Александр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Руководитель: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</a:rPr>
              <a:t>Тюгаева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Надежда Борисовна </a:t>
            </a:r>
          </a:p>
          <a:p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20436" y="462090"/>
            <a:ext cx="1054330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МБОУ ДО «Саянский районный 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Центр детского творчества»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4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21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7FDC91-7324-42E1-8F05-24BBB20CF44D}"/>
              </a:ext>
            </a:extLst>
          </p:cNvPr>
          <p:cNvSpPr txBox="1"/>
          <p:nvPr/>
        </p:nvSpPr>
        <p:spPr>
          <a:xfrm>
            <a:off x="416840" y="167575"/>
            <a:ext cx="5856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66CC"/>
                </a:solidFill>
                <a:latin typeface="Geometria" panose="020B0403020204020204" pitchFamily="34" charset="-52"/>
              </a:rPr>
              <a:t>АКТУАЛЬНОСТЬ ПРОЕКТА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7375" y="719621"/>
            <a:ext cx="1099072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Современные условия социально-экономического развития страны диктуют необходимость опережающего развития научных направлений, исследований и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техникотехнологических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 разработок. Проект «Умная игрушка» направлен на раннее развитие у детей инженерного и научного мышления, реализацию их творческих, познавательных, исследовательских и коммуникативных потребностей. Самостоятельное изготовление научных игрушек может быть очень полезным мероприятием для детей разных возрастов, развивая мышление, воображение, мелкую моторику детей.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</a:rPr>
              <a:t>Для старшеклассников, которые выступят в роли наставников, участие в проекте носит профориентационный характер.</a:t>
            </a:r>
          </a:p>
          <a:p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0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09" y="928671"/>
            <a:ext cx="10972800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70C0"/>
                </a:solidFill>
                <a:latin typeface="Geometria"/>
              </a:rPr>
              <a:t>	Проект </a:t>
            </a:r>
            <a:r>
              <a:rPr lang="ru-RU" sz="3200" dirty="0" smtClean="0">
                <a:solidFill>
                  <a:srgbClr val="0070C0"/>
                </a:solidFill>
                <a:latin typeface="Geometria"/>
              </a:rPr>
              <a:t>направлен на </a:t>
            </a:r>
            <a:r>
              <a:rPr lang="ru-RU" sz="3200" dirty="0" smtClean="0">
                <a:solidFill>
                  <a:srgbClr val="0070C0"/>
                </a:solidFill>
                <a:latin typeface="Geometria"/>
              </a:rPr>
              <a:t>школьников: 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старшеклассники </a:t>
            </a:r>
            <a:r>
              <a:rPr lang="ru-RU" sz="3200" dirty="0" smtClean="0">
                <a:solidFill>
                  <a:srgbClr val="0070C0"/>
                </a:solidFill>
              </a:rPr>
              <a:t>7-10 человек (учащиеся </a:t>
            </a:r>
            <a:r>
              <a:rPr lang="ru-RU" sz="3200" dirty="0" smtClean="0">
                <a:solidFill>
                  <a:srgbClr val="0070C0"/>
                </a:solidFill>
              </a:rPr>
              <a:t>9-11 </a:t>
            </a:r>
            <a:r>
              <a:rPr lang="ru-RU" sz="3200" dirty="0" smtClean="0">
                <a:solidFill>
                  <a:srgbClr val="0070C0"/>
                </a:solidFill>
              </a:rPr>
              <a:t>класса),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дети младших классов (1-4 классы) около </a:t>
            </a:r>
            <a:r>
              <a:rPr lang="ru-RU" sz="3200" dirty="0" smtClean="0">
                <a:solidFill>
                  <a:srgbClr val="0070C0"/>
                </a:solidFill>
              </a:rPr>
              <a:t>20 человек.</a:t>
            </a:r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sz="3200" dirty="0" smtClean="0">
                <a:solidFill>
                  <a:srgbClr val="0070C0"/>
                </a:solidFill>
              </a:rPr>
              <a:t>дети </a:t>
            </a:r>
            <a:r>
              <a:rPr lang="ru-RU" sz="3200" dirty="0" smtClean="0">
                <a:solidFill>
                  <a:srgbClr val="0070C0"/>
                </a:solidFill>
              </a:rPr>
              <a:t>основной </a:t>
            </a:r>
            <a:r>
              <a:rPr lang="ru-RU" sz="3200" dirty="0" smtClean="0">
                <a:solidFill>
                  <a:srgbClr val="0070C0"/>
                </a:solidFill>
              </a:rPr>
              <a:t>школы (5-7 </a:t>
            </a:r>
            <a:r>
              <a:rPr lang="ru-RU" sz="3200" dirty="0" smtClean="0">
                <a:solidFill>
                  <a:srgbClr val="0070C0"/>
                </a:solidFill>
              </a:rPr>
              <a:t>классы) </a:t>
            </a:r>
            <a:r>
              <a:rPr lang="ru-RU" sz="3200" dirty="0" smtClean="0">
                <a:solidFill>
                  <a:srgbClr val="0070C0"/>
                </a:solidFill>
              </a:rPr>
              <a:t>около </a:t>
            </a:r>
            <a:r>
              <a:rPr lang="ru-RU" sz="3200" dirty="0" smtClean="0">
                <a:solidFill>
                  <a:srgbClr val="0070C0"/>
                </a:solidFill>
              </a:rPr>
              <a:t>10 человек.</a:t>
            </a:r>
            <a:endParaRPr lang="ru-RU" sz="3200" dirty="0" smtClean="0">
              <a:solidFill>
                <a:srgbClr val="0070C0"/>
              </a:solidFill>
            </a:endParaRPr>
          </a:p>
          <a:p>
            <a:endParaRPr lang="ru-RU" sz="3200" dirty="0" smtClean="0">
              <a:solidFill>
                <a:srgbClr val="0070C0"/>
              </a:solidFill>
              <a:latin typeface="Geometria"/>
            </a:endParaRPr>
          </a:p>
          <a:p>
            <a:endParaRPr lang="ru-RU" dirty="0"/>
          </a:p>
        </p:txBody>
      </p:sp>
      <p:pic>
        <p:nvPicPr>
          <p:cNvPr id="3074" name="Picture 2" descr="C:\Users\Пользователь\Desktop\для видеопрезентации\Фото экологическое мероприятие\DSC01966.JPG"/>
          <p:cNvPicPr>
            <a:picLocks noChangeAspect="1" noChangeArrowheads="1"/>
          </p:cNvPicPr>
          <p:nvPr/>
        </p:nvPicPr>
        <p:blipFill>
          <a:blip r:embed="rId2" cstate="print"/>
          <a:srcRect t="8211"/>
          <a:stretch>
            <a:fillRect/>
          </a:stretch>
        </p:blipFill>
        <p:spPr bwMode="auto">
          <a:xfrm>
            <a:off x="3592193" y="3519054"/>
            <a:ext cx="5148272" cy="3075709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7FDC91-7324-42E1-8F05-24BBB20CF44D}"/>
              </a:ext>
            </a:extLst>
          </p:cNvPr>
          <p:cNvSpPr txBox="1"/>
          <p:nvPr/>
        </p:nvSpPr>
        <p:spPr>
          <a:xfrm>
            <a:off x="416840" y="167575"/>
            <a:ext cx="4170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CC"/>
                </a:solidFill>
                <a:latin typeface="Geometria" panose="020B0403020204020204" pitchFamily="34" charset="-52"/>
              </a:rPr>
              <a:t>Целевая аудитория</a:t>
            </a:r>
            <a:endParaRPr lang="ru-RU" sz="3200" b="1" dirty="0">
              <a:solidFill>
                <a:srgbClr val="0066CC"/>
              </a:solidFill>
              <a:latin typeface="Geometria" panose="020B0403020204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3504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66CC"/>
                </a:solidFill>
                <a:latin typeface="Geometria" panose="020B0403020204020204" pitchFamily="34" charset="-52"/>
              </a:rPr>
              <a:t>ЦЕЛЬ ПРОЕКТА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6165" y="1326776"/>
            <a:ext cx="103632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Geometria" panose="020B0403020204020204"/>
              </a:rPr>
              <a:t>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Geometria" panose="020B0403020204020204"/>
              </a:rPr>
              <a:t>создание умных игрушек  детьми младшего школьного возраста под руководством старшеклассников-наставников, что формирует  естественнонаучное и инженерное мышления, конструкторские и изобретательские способности, мотивации к творческой деятельности у всех участников проекта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747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4155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66CC"/>
                </a:solidFill>
                <a:latin typeface="Geometria" panose="020B0403020204020204" pitchFamily="34" charset="-52"/>
              </a:rPr>
              <a:t>ЗАДАЧИ ПРОЕКТА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3035" y="1595718"/>
            <a:ext cx="10022541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Geometria" panose="020B0403020204020204"/>
              </a:rPr>
              <a:t>1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metria" panose="020B0403020204020204"/>
              </a:rPr>
              <a:t>.     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Geometria" panose="020B0403020204020204"/>
              </a:rPr>
              <a:t>Подготовить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metria" panose="020B0403020204020204"/>
              </a:rPr>
              <a:t>мастерскую для создания «умных игрушек»;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metria" panose="020B0403020204020204"/>
              </a:rPr>
              <a:t>2.     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Geometria" panose="020B0403020204020204"/>
              </a:rPr>
              <a:t>Организовать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metria" panose="020B0403020204020204"/>
              </a:rPr>
              <a:t>деятельность мастерской;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metria" panose="020B0403020204020204"/>
              </a:rPr>
              <a:t>3.     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Geometria" panose="020B0403020204020204"/>
              </a:rPr>
              <a:t>Проведение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metria" panose="020B0403020204020204"/>
              </a:rPr>
              <a:t>мастер-классов в мастерских для детей, старшеклассники выступят в качестве наставников.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metria" panose="020B0403020204020204"/>
              </a:rPr>
              <a:t>4.     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Geometria" panose="020B0403020204020204"/>
              </a:rPr>
              <a:t>Подведение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Geometria" panose="020B0403020204020204"/>
              </a:rPr>
              <a:t>итогов, проведение мероприятия с демонстрацией «Умных игрушек» и соревнованиями.</a:t>
            </a:r>
            <a:endParaRPr lang="ru-RU" sz="3200" b="1" i="0" dirty="0">
              <a:solidFill>
                <a:schemeClr val="accent1">
                  <a:lumMod val="75000"/>
                </a:schemeClr>
              </a:solidFill>
              <a:effectLst/>
              <a:latin typeface="Geometria" panose="020B0403020204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69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10" y="901857"/>
          <a:ext cx="11334829" cy="472932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065165"/>
                <a:gridCol w="3269664"/>
              </a:tblGrid>
              <a:tr h="364812">
                <a:tc>
                  <a:txBody>
                    <a:bodyPr/>
                    <a:lstStyle/>
                    <a:p>
                      <a:pPr marL="228600" indent="342900" algn="ctr">
                        <a:spcAft>
                          <a:spcPts val="0"/>
                        </a:spcAft>
                      </a:pPr>
                      <a:r>
                        <a:rPr lang="ru-RU" sz="2000" dirty="0"/>
                        <a:t>Мероприятие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Ответственный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</a:tr>
              <a:tr h="4585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1.Закупка материалов для проведения занятий в мастерских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Кузьмук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Р.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458549">
                <a:tc>
                  <a:txBody>
                    <a:bodyPr/>
                    <a:lstStyle/>
                    <a:p>
                      <a:pPr marL="21590" marR="111760"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Проведение информационной кампании в соц. сетях телеграмм и ВК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Суздалев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 Г.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628588">
                <a:tc>
                  <a:txBody>
                    <a:bodyPr/>
                    <a:lstStyle/>
                    <a:p>
                      <a:pPr marL="21590" marR="111760"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3.Организация деятельности мастерских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наставниками)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Вся команда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8381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4.Открытие мастерских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Антонов А.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782533">
                <a:tc>
                  <a:txBody>
                    <a:bodyPr/>
                    <a:lstStyle/>
                    <a:p>
                      <a:pPr marL="21590" marR="111760"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5.Работа мастерских в Центре детского творчества.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Вся команда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491088">
                <a:tc>
                  <a:txBody>
                    <a:bodyPr/>
                    <a:lstStyle/>
                    <a:p>
                      <a:pPr marL="21590" marR="111760"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Экскурсия в парк для сбора природного материала для игрушек (шишек, веточек для барометров и т.д.)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Бехлер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А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  <a:tr h="649536">
                <a:tc>
                  <a:txBody>
                    <a:bodyPr/>
                    <a:lstStyle/>
                    <a:p>
                      <a:pPr marL="21590" marR="111760"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Заключительное мероприятие. демонстрация «умных игрушек», соревнования, чаепитие.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21590">
                        <a:spcAft>
                          <a:spcPts val="0"/>
                        </a:spcAft>
                        <a:tabLst>
                          <a:tab pos="111760" algn="l"/>
                          <a:tab pos="382905" algn="l"/>
                        </a:tabLst>
                      </a:pP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Волосович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А.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7FDC91-7324-42E1-8F05-24BBB20CF44D}"/>
              </a:ext>
            </a:extLst>
          </p:cNvPr>
          <p:cNvSpPr txBox="1"/>
          <p:nvPr/>
        </p:nvSpPr>
        <p:spPr>
          <a:xfrm>
            <a:off x="282286" y="275359"/>
            <a:ext cx="3254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CC"/>
                </a:solidFill>
                <a:latin typeface="Geometria" panose="020B0403020204020204" pitchFamily="34" charset="-52"/>
              </a:rPr>
              <a:t>План действий</a:t>
            </a:r>
            <a:endParaRPr lang="ru-RU" sz="3200" b="1" dirty="0">
              <a:solidFill>
                <a:srgbClr val="0066CC"/>
              </a:solidFill>
              <a:latin typeface="Geometria" panose="020B04030202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6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7FDC91-7324-42E1-8F05-24BBB20CF44D}"/>
              </a:ext>
            </a:extLst>
          </p:cNvPr>
          <p:cNvSpPr txBox="1"/>
          <p:nvPr/>
        </p:nvSpPr>
        <p:spPr>
          <a:xfrm>
            <a:off x="323851" y="65090"/>
            <a:ext cx="5214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66CC"/>
                </a:solidFill>
                <a:latin typeface="Geometria" panose="020B0403020204020204" pitchFamily="34" charset="-52"/>
              </a:rPr>
              <a:t>РЕЗУЛЬТАТЫ</a:t>
            </a:r>
            <a:r>
              <a:rPr lang="ru-RU" sz="3200" b="1" dirty="0">
                <a:solidFill>
                  <a:srgbClr val="990066"/>
                </a:solidFill>
                <a:latin typeface="Geometria" panose="020B0403020204020204" pitchFamily="34" charset="-52"/>
              </a:rPr>
              <a:t> </a:t>
            </a:r>
            <a:r>
              <a:rPr lang="ru-RU" sz="3200" b="1" dirty="0">
                <a:solidFill>
                  <a:srgbClr val="0066CC"/>
                </a:solidFill>
                <a:latin typeface="Geometria" panose="020B0403020204020204" pitchFamily="34" charset="-52"/>
              </a:rPr>
              <a:t>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1594" y="875989"/>
            <a:ext cx="1185040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Geometria" panose="020B0403020204020204"/>
              </a:rPr>
              <a:t>1.  </a:t>
            </a:r>
            <a:r>
              <a:rPr lang="ru-RU" sz="2400" dirty="0">
                <a:solidFill>
                  <a:srgbClr val="000000"/>
                </a:solidFill>
                <a:latin typeface="Geometria" panose="020B0403020204020204"/>
              </a:rPr>
              <a:t>   </a:t>
            </a:r>
            <a:r>
              <a:rPr lang="ru-RU" sz="2400" dirty="0" smtClean="0">
                <a:solidFill>
                  <a:srgbClr val="000000"/>
                </a:solidFill>
                <a:latin typeface="Geometria" panose="020B0403020204020204"/>
              </a:rPr>
              <a:t>Дети </a:t>
            </a:r>
            <a:r>
              <a:rPr lang="ru-RU" sz="2400" dirty="0">
                <a:solidFill>
                  <a:srgbClr val="000000"/>
                </a:solidFill>
                <a:latin typeface="Geometria" panose="020B0403020204020204"/>
              </a:rPr>
              <a:t>сделали свои «умные игрушки» и через изучение механизма их работы </a:t>
            </a:r>
            <a:r>
              <a:rPr lang="ru-RU" sz="2400" dirty="0" smtClean="0">
                <a:solidFill>
                  <a:srgbClr val="000000"/>
                </a:solidFill>
                <a:latin typeface="Geometria" panose="020B0403020204020204"/>
              </a:rPr>
              <a:t>расширили </a:t>
            </a:r>
            <a:r>
              <a:rPr lang="ru-RU" sz="2400" dirty="0">
                <a:solidFill>
                  <a:srgbClr val="000000"/>
                </a:solidFill>
                <a:latin typeface="Geometria" panose="020B0403020204020204"/>
              </a:rPr>
              <a:t>свой кругозор в области естественных и точных наук, </a:t>
            </a:r>
            <a:r>
              <a:rPr lang="ru-RU" sz="2400" dirty="0" smtClean="0">
                <a:solidFill>
                  <a:srgbClr val="000000"/>
                </a:solidFill>
                <a:latin typeface="Geometria" panose="020B0403020204020204"/>
              </a:rPr>
              <a:t>развили </a:t>
            </a:r>
            <a:r>
              <a:rPr lang="ru-RU" sz="2400" dirty="0">
                <a:solidFill>
                  <a:srgbClr val="000000"/>
                </a:solidFill>
                <a:latin typeface="Geometria" panose="020B0403020204020204"/>
              </a:rPr>
              <a:t>свои творческие навыки и фантазию.</a:t>
            </a:r>
          </a:p>
          <a:p>
            <a:r>
              <a:rPr lang="ru-RU" sz="2400" dirty="0">
                <a:solidFill>
                  <a:srgbClr val="000000"/>
                </a:solidFill>
                <a:latin typeface="Geometria" panose="020B0403020204020204"/>
              </a:rPr>
              <a:t>2.     </a:t>
            </a:r>
            <a:r>
              <a:rPr lang="ru-RU" sz="2400" dirty="0" smtClean="0">
                <a:solidFill>
                  <a:srgbClr val="000000"/>
                </a:solidFill>
                <a:latin typeface="Geometria" panose="020B0403020204020204"/>
              </a:rPr>
              <a:t>10 </a:t>
            </a:r>
            <a:r>
              <a:rPr lang="ru-RU" sz="2400" dirty="0">
                <a:solidFill>
                  <a:srgbClr val="000000"/>
                </a:solidFill>
                <a:latin typeface="Geometria" panose="020B0403020204020204"/>
              </a:rPr>
              <a:t>старшеклассников попробовали себя в роли наставников, что поможет им определиться с будущей профессией,</a:t>
            </a:r>
          </a:p>
          <a:p>
            <a:r>
              <a:rPr lang="ru-RU" sz="2400" dirty="0">
                <a:solidFill>
                  <a:srgbClr val="000000"/>
                </a:solidFill>
                <a:latin typeface="Geometria" panose="020B0403020204020204"/>
              </a:rPr>
              <a:t>3.     Центр детского творчества пополнится </a:t>
            </a:r>
            <a:r>
              <a:rPr lang="ru-RU" sz="2400" dirty="0" smtClean="0">
                <a:solidFill>
                  <a:srgbClr val="000000"/>
                </a:solidFill>
                <a:latin typeface="Geometria" panose="020B0403020204020204"/>
              </a:rPr>
              <a:t>«умными игрушками».</a:t>
            </a:r>
            <a:endParaRPr lang="ru-RU" sz="2400" dirty="0">
              <a:solidFill>
                <a:srgbClr val="000000"/>
              </a:solidFill>
              <a:latin typeface="Geometria" panose="020B0403020204020204"/>
            </a:endParaRPr>
          </a:p>
          <a:p>
            <a:r>
              <a:rPr lang="ru-RU" sz="2400" dirty="0">
                <a:solidFill>
                  <a:srgbClr val="000000"/>
                </a:solidFill>
                <a:latin typeface="Geometria" panose="020B0403020204020204"/>
              </a:rPr>
              <a:t>4.     Проведено 9 мастер –классов по изготовлению умных игрушек</a:t>
            </a:r>
          </a:p>
          <a:p>
            <a:r>
              <a:rPr lang="ru-RU" sz="2400" dirty="0">
                <a:solidFill>
                  <a:srgbClr val="000000"/>
                </a:solidFill>
                <a:latin typeface="Geometria" panose="020B0403020204020204"/>
              </a:rPr>
              <a:t>5.     </a:t>
            </a:r>
            <a:r>
              <a:rPr lang="ru-RU" sz="2400" dirty="0" smtClean="0">
                <a:solidFill>
                  <a:srgbClr val="000000"/>
                </a:solidFill>
                <a:latin typeface="Geometria" panose="020B0403020204020204"/>
              </a:rPr>
              <a:t>30 </a:t>
            </a:r>
            <a:r>
              <a:rPr lang="ru-RU" sz="2400" dirty="0">
                <a:solidFill>
                  <a:srgbClr val="000000"/>
                </a:solidFill>
                <a:latin typeface="Geometria" panose="020B0403020204020204"/>
              </a:rPr>
              <a:t>детей младшего и среднего школьного возраста приняли участие в мастер- классах в качестве </a:t>
            </a:r>
            <a:r>
              <a:rPr lang="ru-RU" sz="2400" dirty="0" smtClean="0">
                <a:solidFill>
                  <a:srgbClr val="000000"/>
                </a:solidFill>
                <a:latin typeface="Geometria" panose="020B0403020204020204"/>
              </a:rPr>
              <a:t>участников, </a:t>
            </a:r>
            <a:r>
              <a:rPr lang="ru-RU" sz="2400" dirty="0">
                <a:solidFill>
                  <a:srgbClr val="000000"/>
                </a:solidFill>
                <a:latin typeface="Geometria" panose="020B0403020204020204"/>
              </a:rPr>
              <a:t>творцов, создателей, познающих </a:t>
            </a:r>
            <a:r>
              <a:rPr lang="ru-RU" sz="2400" dirty="0" smtClean="0">
                <a:solidFill>
                  <a:srgbClr val="000000"/>
                </a:solidFill>
                <a:latin typeface="Geometria" panose="020B0403020204020204"/>
              </a:rPr>
              <a:t>мир.</a:t>
            </a:r>
            <a:endParaRPr lang="ru-RU" sz="2400" dirty="0">
              <a:solidFill>
                <a:srgbClr val="000000"/>
              </a:solidFill>
              <a:latin typeface="Geometria" panose="020B0403020204020204"/>
            </a:endParaRPr>
          </a:p>
          <a:p>
            <a:r>
              <a:rPr lang="ru-RU" sz="2400" dirty="0">
                <a:solidFill>
                  <a:srgbClr val="000000"/>
                </a:solidFill>
                <a:latin typeface="Geometria" panose="020B0403020204020204"/>
              </a:rPr>
              <a:t>6.     Проведен </a:t>
            </a:r>
            <a:r>
              <a:rPr lang="ru-RU" sz="2400" dirty="0" smtClean="0">
                <a:solidFill>
                  <a:srgbClr val="000000"/>
                </a:solidFill>
                <a:latin typeface="Geometria" panose="020B0403020204020204"/>
              </a:rPr>
              <a:t>экскурсия в парк с </a:t>
            </a:r>
            <a:r>
              <a:rPr lang="ru-RU" sz="2400" dirty="0">
                <a:solidFill>
                  <a:srgbClr val="000000"/>
                </a:solidFill>
                <a:latin typeface="Geometria" panose="020B0403020204020204"/>
              </a:rPr>
              <a:t>целью сбора природного материала для </a:t>
            </a:r>
            <a:r>
              <a:rPr lang="ru-RU" sz="2400" dirty="0" smtClean="0">
                <a:solidFill>
                  <a:srgbClr val="000000"/>
                </a:solidFill>
                <a:latin typeface="Geometria" panose="020B0403020204020204"/>
              </a:rPr>
              <a:t>«умных игрушек»</a:t>
            </a:r>
            <a:endParaRPr lang="ru-RU" sz="2400" dirty="0">
              <a:solidFill>
                <a:srgbClr val="000000"/>
              </a:solidFill>
              <a:latin typeface="Geometria" panose="020B0403020204020204"/>
            </a:endParaRPr>
          </a:p>
          <a:p>
            <a:r>
              <a:rPr lang="ru-RU" sz="2400" dirty="0">
                <a:solidFill>
                  <a:srgbClr val="000000"/>
                </a:solidFill>
                <a:latin typeface="Geometria" panose="020B0403020204020204"/>
              </a:rPr>
              <a:t>7.     Проведено 1 мероприятие –</a:t>
            </a:r>
            <a:r>
              <a:rPr lang="ru-RU" sz="2400" dirty="0" smtClean="0">
                <a:solidFill>
                  <a:srgbClr val="000000"/>
                </a:solidFill>
                <a:latin typeface="Geometria" panose="020B0403020204020204"/>
              </a:rPr>
              <a:t>закрытие, </a:t>
            </a:r>
            <a:r>
              <a:rPr lang="ru-RU" sz="2400" dirty="0">
                <a:solidFill>
                  <a:srgbClr val="000000"/>
                </a:solidFill>
                <a:latin typeface="Geometria" panose="020B0403020204020204"/>
              </a:rPr>
              <a:t>где дети </a:t>
            </a:r>
            <a:r>
              <a:rPr lang="ru-RU" sz="2400" dirty="0" smtClean="0">
                <a:solidFill>
                  <a:srgbClr val="000000"/>
                </a:solidFill>
                <a:latin typeface="Geometria" panose="020B0403020204020204"/>
              </a:rPr>
              <a:t>демонстрируют </a:t>
            </a:r>
            <a:r>
              <a:rPr lang="ru-RU" sz="2400" dirty="0">
                <a:solidFill>
                  <a:srgbClr val="000000"/>
                </a:solidFill>
                <a:latin typeface="Geometria" panose="020B0403020204020204"/>
              </a:rPr>
              <a:t>умные игрушки, их принцип работы.</a:t>
            </a:r>
            <a:endParaRPr lang="ru-RU" sz="2400" b="0" i="0" dirty="0">
              <a:solidFill>
                <a:srgbClr val="000000"/>
              </a:solidFill>
              <a:effectLst/>
              <a:latin typeface="Geometria" panose="020B040302020402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20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Занятие по проекту «Умная игрушка» «Умный барометр»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058193"/>
            <a:ext cx="3619500" cy="27146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2058192"/>
            <a:ext cx="3619500" cy="27146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75" y="3724275"/>
            <a:ext cx="4178300" cy="3133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01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Создание «умных игрушек»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3999441" cy="299958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2058194"/>
            <a:ext cx="4140200" cy="310515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12" y="3430190"/>
            <a:ext cx="4340225" cy="3255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670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236</Words>
  <Application>Microsoft Office PowerPoint</Application>
  <PresentationFormat>Произвольный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Занятие по проекту «Умная игрушка» «Умный барометр»</vt:lpstr>
      <vt:lpstr>Создание «умных игрушек»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Гладких</dc:creator>
  <cp:lastModifiedBy>Пользователь</cp:lastModifiedBy>
  <cp:revision>18</cp:revision>
  <dcterms:created xsi:type="dcterms:W3CDTF">2020-04-12T08:51:45Z</dcterms:created>
  <dcterms:modified xsi:type="dcterms:W3CDTF">2022-11-11T04:26:28Z</dcterms:modified>
</cp:coreProperties>
</file>