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Бизнес-проект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создания частного предприятия «Бурёнушка» по производству и реализации мясомолочной продукции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r"/>
            <a:r>
              <a:rPr lang="ru-RU" b="1" dirty="0" smtClean="0"/>
              <a:t> </a:t>
            </a:r>
            <a:endParaRPr lang="ru-RU" dirty="0" smtClean="0"/>
          </a:p>
          <a:p>
            <a:pPr algn="r"/>
            <a:r>
              <a:rPr lang="ru-RU" sz="8000" b="1" dirty="0" smtClean="0"/>
              <a:t>  </a:t>
            </a:r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</a:rPr>
              <a:t>Составитель проекта: </a:t>
            </a: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</a:rPr>
              <a:t>Николаева Ирина </a:t>
            </a:r>
          </a:p>
          <a:p>
            <a:pPr algn="r"/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</a:rPr>
              <a:t>(ученица 10 класса МКОУ </a:t>
            </a:r>
            <a:r>
              <a:rPr lang="ru-RU" sz="8000" dirty="0" err="1" smtClean="0">
                <a:solidFill>
                  <a:schemeClr val="tx2">
                    <a:lumMod val="75000"/>
                  </a:schemeClr>
                </a:solidFill>
              </a:rPr>
              <a:t>Орьёвская</a:t>
            </a: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</a:rPr>
              <a:t> СОШ)</a:t>
            </a:r>
          </a:p>
          <a:p>
            <a:pPr algn="r"/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endParaRPr lang="ru-RU" sz="8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</a:rPr>
              <a:t>                             </a:t>
            </a:r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</a:rPr>
              <a:t>Предприниматель:       </a:t>
            </a: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</a:rPr>
              <a:t>Кузнецова Елена Петровна</a:t>
            </a:r>
          </a:p>
          <a:p>
            <a:pPr algn="r"/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Ассортимент продукции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32359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Стоимость за 1ед.,руб.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Молоко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52руб./л.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Сметана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250руб./л.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Масло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400руб./кг.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Творог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125руб./кг.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Свинина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200руб./кг.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Говядина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250руб./кг.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Куриное яйцо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5руб./шт.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Требуемые ресурсы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3331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 rowSpan="2">
                  <a:txBody>
                    <a:bodyPr/>
                    <a:lstStyle/>
                    <a:p>
                      <a:pPr marR="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Количество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R="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Стоимость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Необходимо для работы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Уже имеется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Надо приобрести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Покупки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Аренды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Трактор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Доильный аппарат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17 тыс.руб.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Ёмкость для молока (фляга)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5800 руб.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Корова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65 тыс.руб.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Свинья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 тыс.руб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Телята  на мясо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12 тыс.руб.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Куры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12 тыс.руб.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116800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698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60648"/>
          <a:ext cx="9108504" cy="662482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090328"/>
                <a:gridCol w="946309"/>
                <a:gridCol w="946309"/>
                <a:gridCol w="946309"/>
                <a:gridCol w="946309"/>
                <a:gridCol w="946309"/>
                <a:gridCol w="946309"/>
                <a:gridCol w="2340322"/>
              </a:tblGrid>
              <a:tr h="29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Месяцы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Январь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Февраль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Март 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Апрель 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Май 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Июнь 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Итого 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3000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Объём производства и сбыта, шт.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Яйцо-100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Яйцо-100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Яйцо-100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Яйцо-200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Яйцо-200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Яйцо-200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Яйцо-900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35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Молоко-100л.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Молоко-100л.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Молоко-100л.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Молоко-100л.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Молоко-200л.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Молоко-200л.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Молоко-800л.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35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Масло-5кг.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Масло-5кг.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Масло-5кг.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Масло-6кг.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Масло-8кг.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Масло-8кг.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Масло-37кг.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35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Творог-5кг.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Творог-5кг.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Творог-5кг.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Творог-5кг.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Творог-8кг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Творог-8кг.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Творог-36кг.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03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Мясо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(свинина)-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70кг.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Мясо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(свинина)-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70кг.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Мясо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(свинина)-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70кг.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Мясо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(свинина)-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210кг.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03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Мясо (говядина)-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200кг.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Мясо (говядина)-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200кг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Мясо (говядина)-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400кг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0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Выручка от продаж, руб.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Яйцо-5000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Яйцо-5000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Яйцо-5000 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Яйцо-10000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Яйцо-10000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Яйцо-10000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Яйцо-45000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3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Молоко-5200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Молоко-5200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Молоко-5200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Молоко-5200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Молоко-10400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Молоко-10400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Молоко-41600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3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Масло-2000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Масло-2000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Масло-2000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Масло-2400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Масло-3200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Масло-3200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Масло-14800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3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Творог-625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Творог-625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Творог-625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Творог-625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Творог-1000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Творог-1000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Творог-4500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0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Мясо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(свинина)-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14000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Мясо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(свинина)-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14000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Мясо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(свинина)-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14000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Мясо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(свинина)-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42000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0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Мясо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(говядина)-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50000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Мясо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(говядина)-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50000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Мясо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(говядина)-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100000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3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итого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197625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62825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12825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32225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38600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24600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368700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0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Прямые расходы, руб., всего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3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В том числе: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endParaRPr lang="ru-RU" sz="105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3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- сырьё и материалы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116800 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-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-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-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-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-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116800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3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-бензин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3400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3400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3400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3400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3400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3400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20400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3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-корм для животных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21000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21000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21000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21000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21000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21000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126000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3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Косвенные расходы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5000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4000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4000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4000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4000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5000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22000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итого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146200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28400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28400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28400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28400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/>
                        <a:t>29400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050" dirty="0"/>
                        <a:t>289200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Анализ рисков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8708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600" dirty="0"/>
                        <a:t>Возможные источники угрозы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600" dirty="0"/>
                        <a:t>Принимаемые меры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600" dirty="0"/>
                        <a:t>В случае внезапного возникновения угрозы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600"/>
                        <a:t>Направленные на предотвращение возможной угрозы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600"/>
                        <a:t>Пожар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600" dirty="0"/>
                        <a:t>Вызов 01.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600" dirty="0"/>
                        <a:t>Тушение собственными силами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600"/>
                        <a:t>Страхование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600"/>
                        <a:t>Кражи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600" dirty="0"/>
                        <a:t>Вызов милиции-02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600"/>
                        <a:t>Страхование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600"/>
                        <a:t>Болезнь работников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600" dirty="0"/>
                        <a:t>Замена временного нетрудоспособного на здорового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600"/>
                        <a:t>Регулярный медицинский осмотр работников; организация отдыха сотрудников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600"/>
                        <a:t>Несчастный случай (порезы, ушибы, травмы)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600" dirty="0"/>
                        <a:t>Оказание первой медицинской помощи-03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66925" algn="l"/>
                        </a:tabLst>
                      </a:pPr>
                      <a:r>
                        <a:rPr lang="ru-RU" sz="1600" dirty="0"/>
                        <a:t>Инструктаж по технике безопасности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Анализ проведен методом оценки силы и предсказуемости рисков.</a:t>
            </a:r>
          </a:p>
          <a:p>
            <a:pPr>
              <a:buNone/>
            </a:pPr>
            <a:r>
              <a:rPr lang="ru-RU" dirty="0" smtClean="0"/>
              <a:t>Выявлены 3 основных вида рисков:</a:t>
            </a:r>
          </a:p>
          <a:p>
            <a:pPr>
              <a:buNone/>
            </a:pPr>
            <a:r>
              <a:rPr lang="ru-RU" dirty="0" smtClean="0"/>
              <a:t>1. Финансовый риск - выполнение плана продаж на 75% в связи со снижением спроса на продукцию.</a:t>
            </a:r>
          </a:p>
          <a:p>
            <a:pPr>
              <a:buNone/>
            </a:pPr>
            <a:r>
              <a:rPr lang="ru-RU" dirty="0" smtClean="0"/>
              <a:t>2. Организационный – задержка сроков оформления разрешительных документов для права реализации продукции.</a:t>
            </a:r>
          </a:p>
          <a:p>
            <a:pPr>
              <a:buNone/>
            </a:pPr>
            <a:r>
              <a:rPr lang="ru-RU" dirty="0" smtClean="0"/>
              <a:t>3. Технологический – выход из строя техники, ее ремонт.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Система налогообложения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При определении системы налогообложения учитывали действие Закона Красноярского края от 25.06.2015  №8-3530 «Об установлении ставок налогов для налогоплательщиков, впервые зарегистрированных в качестве индивидуальных предпринимателей и перешедших на упрощённую систему налогообложения и (или) патентную систему налогообложения» </a:t>
            </a:r>
          </a:p>
          <a:p>
            <a:pPr>
              <a:buNone/>
            </a:pPr>
            <a:r>
              <a:rPr lang="ru-RU" dirty="0" smtClean="0"/>
              <a:t>ЕСХН(Единый сельскохозяйственный налог): База = Доходы - Расходы . Ставка =6%</a:t>
            </a:r>
          </a:p>
          <a:p>
            <a:pPr>
              <a:buNone/>
            </a:pPr>
            <a:r>
              <a:rPr lang="ru-RU" dirty="0" smtClean="0"/>
              <a:t>368700-289200=79500. Налог на полученную прибыль составляет 4770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Вывод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Величина чистой прибыли составит 74730  рублей.</a:t>
            </a:r>
          </a:p>
          <a:p>
            <a:pPr>
              <a:buNone/>
            </a:pPr>
            <a:r>
              <a:rPr lang="ru-RU" sz="2800" dirty="0" smtClean="0"/>
              <a:t>Рентабельность проекта свидетельствует о его привлекательности. Проект актуален для Саянского района тем, что предоставляемый товар пользуется  большим спросом. При этом стоит предусмотреть мероприятия по предотвращению риска, связанного с возможным падением продаж. </a:t>
            </a:r>
          </a:p>
          <a:p>
            <a:pPr>
              <a:buNone/>
            </a:pPr>
            <a:r>
              <a:rPr lang="ru-RU" sz="28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Суть бизнес - идеи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Предлагаю </a:t>
            </a:r>
            <a:r>
              <a:rPr lang="ru-RU" dirty="0" smtClean="0"/>
              <a:t>создать предприятие по производству и реализации мясомолочной продукции. Создание предприятия - сложная задача и  требует больших затрат,  но производимая продукция пользуется большим спросом на рынке. Предприятие будет создано на основе уже имеющегося собственного семейного подворья.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 проекту создания предприятия планируется: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000" dirty="0" smtClean="0"/>
              <a:t>Регистрация в качестве предпринимателя.</a:t>
            </a:r>
          </a:p>
          <a:p>
            <a:pPr marL="514350" indent="-514350">
              <a:buNone/>
            </a:pPr>
            <a:r>
              <a:rPr lang="ru-RU" sz="2000" dirty="0" smtClean="0"/>
              <a:t>2. Закупка животных и птицы, необходимого инвентаря.</a:t>
            </a:r>
          </a:p>
          <a:p>
            <a:pPr>
              <a:buNone/>
            </a:pPr>
            <a:r>
              <a:rPr lang="ru-RU" sz="2000" dirty="0" smtClean="0"/>
              <a:t>3. Получение продукции и ее реализация.</a:t>
            </a:r>
          </a:p>
          <a:p>
            <a:pPr>
              <a:buNone/>
            </a:pPr>
            <a:r>
              <a:rPr lang="ru-RU" sz="2000" dirty="0" smtClean="0"/>
              <a:t>Предприятие будет реализовывать </a:t>
            </a:r>
          </a:p>
          <a:p>
            <a:pPr>
              <a:buNone/>
            </a:pPr>
            <a:r>
              <a:rPr lang="ru-RU" sz="2000" dirty="0" smtClean="0"/>
              <a:t>следующие виды продукции: молоко,</a:t>
            </a:r>
          </a:p>
          <a:p>
            <a:pPr>
              <a:buNone/>
            </a:pPr>
            <a:r>
              <a:rPr lang="ru-RU" sz="2000" dirty="0" smtClean="0"/>
              <a:t>сметану, творог, масло, мясо, куриное яйцо.</a:t>
            </a:r>
          </a:p>
          <a:p>
            <a:endParaRPr lang="ru-RU" dirty="0"/>
          </a:p>
        </p:txBody>
      </p:sp>
      <p:pic>
        <p:nvPicPr>
          <p:cNvPr id="4" name="Рисунок 3" descr="iCAVA8OW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4005064"/>
            <a:ext cx="5184576" cy="24925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ЦЕЛЬ ПРОЕКТА: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Создание  рентабельного предприятия.</a:t>
            </a:r>
          </a:p>
          <a:p>
            <a:pPr>
              <a:buNone/>
            </a:pPr>
            <a:r>
              <a:rPr lang="ru-RU" b="1" dirty="0" smtClean="0"/>
              <a:t>ЗАДАЧИ ПРОЕКТА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• Организовать производство и сбыт качественной продукции  (молока, молочных продуктов, мяса, яйцо).</a:t>
            </a:r>
          </a:p>
          <a:p>
            <a:pPr>
              <a:buNone/>
            </a:pPr>
            <a:r>
              <a:rPr lang="ru-RU" dirty="0" smtClean="0"/>
              <a:t>• Наработать постоянную клиентскую базу покупателей в течение 1-го года работы.</a:t>
            </a:r>
          </a:p>
          <a:p>
            <a:pPr>
              <a:buNone/>
            </a:pPr>
            <a:r>
              <a:rPr lang="ru-RU" dirty="0" smtClean="0"/>
              <a:t>• Вложить полученную прибыль в развитие предприятия и приобрести пресс-подборщик для заготовки сена.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 </a:t>
            </a:r>
            <a:r>
              <a:rPr lang="ru-RU" sz="3200" b="1" dirty="0" smtClean="0"/>
              <a:t>Исследование рынка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smtClean="0"/>
              <a:t>Предприятие «Бурёнушка» планирует производство и реализацию мясомолочной продукции населению </a:t>
            </a:r>
            <a:r>
              <a:rPr lang="ru-RU" sz="1800" dirty="0" err="1" smtClean="0"/>
              <a:t>п.Орьё</a:t>
            </a:r>
            <a:r>
              <a:rPr lang="ru-RU" sz="1800" dirty="0" smtClean="0"/>
              <a:t>, , </a:t>
            </a:r>
            <a:r>
              <a:rPr lang="ru-RU" sz="1800" dirty="0" err="1" smtClean="0"/>
              <a:t>Кан-Оклер</a:t>
            </a:r>
            <a:r>
              <a:rPr lang="ru-RU" sz="1800" dirty="0" smtClean="0"/>
              <a:t>, Вознесенка, </a:t>
            </a:r>
            <a:r>
              <a:rPr lang="ru-RU" sz="1800" dirty="0" err="1" smtClean="0"/>
              <a:t>Гладково</a:t>
            </a:r>
            <a:r>
              <a:rPr lang="ru-RU" sz="1800" dirty="0" smtClean="0"/>
              <a:t>, </a:t>
            </a:r>
            <a:r>
              <a:rPr lang="ru-RU" sz="1800" dirty="0" err="1" smtClean="0"/>
              <a:t>Тугач</a:t>
            </a:r>
            <a:endParaRPr lang="ru-RU" sz="1800" dirty="0" smtClean="0"/>
          </a:p>
          <a:p>
            <a:pPr>
              <a:buNone/>
            </a:pPr>
            <a:r>
              <a:rPr lang="ru-RU" sz="18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Численность населения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71599" y="3212976"/>
          <a:ext cx="7320515" cy="3154680"/>
        </p:xfrm>
        <a:graphic>
          <a:graphicData uri="http://schemas.openxmlformats.org/drawingml/2006/table">
            <a:tbl>
              <a:tblPr/>
              <a:tblGrid>
                <a:gridCol w="3659857"/>
                <a:gridCol w="1418165"/>
                <a:gridCol w="2242493"/>
              </a:tblGrid>
              <a:tr h="974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Наименование пункта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Численность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Примерное количество населения, пользующееся данной услугой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Посёлок 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Орьё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290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116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Кан-Оклер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Вознесенка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338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Тугач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626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250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Гладково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500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200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конкурентов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484784"/>
          <a:ext cx="8229600" cy="428164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743200"/>
                <a:gridCol w="2743200"/>
                <a:gridCol w="2743200"/>
              </a:tblGrid>
              <a:tr h="1272141">
                <a:tc>
                  <a:txBody>
                    <a:bodyPr/>
                    <a:lstStyle/>
                    <a:p>
                      <a:r>
                        <a:rPr lang="ru-RU" dirty="0" smtClean="0"/>
                        <a:t>Конкуренты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Сильные стороны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Слабые стороны</a:t>
                      </a:r>
                      <a:endParaRPr lang="ru-RU" dirty="0"/>
                    </a:p>
                  </a:txBody>
                  <a:tcPr/>
                </a:tc>
              </a:tr>
              <a:tr h="1272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ОАО «Молочное масло»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Квалифицированные специалисты; сильные каналы сбыта; расширенный ассортимент товара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</a:t>
                      </a:r>
                      <a:r>
                        <a:rPr lang="ru-RU" baseline="0" dirty="0" smtClean="0"/>
                        <a:t> поставляют товар в другие населённые пункты.</a:t>
                      </a:r>
                      <a:endParaRPr lang="ru-RU" dirty="0"/>
                    </a:p>
                  </a:txBody>
                  <a:tcPr/>
                </a:tc>
              </a:tr>
              <a:tr h="127214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Надомники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Равные условия;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 хорошей производственной базы, узкий ассортимент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План продвижения продукции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Для того чтобы занять своё место на рынке рядом с уже существующими конкурентами, нужно:</a:t>
            </a:r>
          </a:p>
          <a:p>
            <a:pPr lvl="0"/>
            <a:r>
              <a:rPr lang="ru-RU" dirty="0" smtClean="0"/>
              <a:t>производить качественную продукцию;</a:t>
            </a:r>
          </a:p>
          <a:p>
            <a:pPr lvl="0"/>
            <a:r>
              <a:rPr lang="ru-RU" dirty="0" smtClean="0"/>
              <a:t>продавать в красивой упаковке;</a:t>
            </a:r>
          </a:p>
          <a:p>
            <a:pPr lvl="0"/>
            <a:r>
              <a:rPr lang="ru-RU" dirty="0" smtClean="0"/>
              <a:t>проработать надёжные каналы сбыта;</a:t>
            </a:r>
          </a:p>
          <a:p>
            <a:pPr lvl="0"/>
            <a:r>
              <a:rPr lang="ru-RU" dirty="0" smtClean="0"/>
              <a:t>продавать недорого;</a:t>
            </a:r>
          </a:p>
          <a:p>
            <a:pPr lvl="0"/>
            <a:r>
              <a:rPr lang="ru-RU" dirty="0" smtClean="0"/>
              <a:t>организовать рекламу своего изделия.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Проведение рекламных мероприятий планируется следующим образом: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Объявление в газете «</a:t>
            </a:r>
            <a:r>
              <a:rPr lang="ru-RU" dirty="0" err="1" smtClean="0"/>
              <a:t>Присаянье</a:t>
            </a:r>
            <a:r>
              <a:rPr lang="ru-RU" dirty="0" smtClean="0"/>
              <a:t>»</a:t>
            </a:r>
          </a:p>
          <a:p>
            <a:pPr lvl="0"/>
            <a:endParaRPr lang="ru-RU" dirty="0" smtClean="0"/>
          </a:p>
          <a:p>
            <a:pPr>
              <a:buNone/>
            </a:pPr>
            <a:r>
              <a:rPr lang="ru-RU" dirty="0" smtClean="0"/>
              <a:t> Частное предприятие «Бурёнушка» реализует мясомолочную продукцию и куриное яйцо по доступным ценам.</a:t>
            </a:r>
          </a:p>
          <a:p>
            <a:pPr>
              <a:buNone/>
            </a:pPr>
            <a:r>
              <a:rPr lang="ru-RU" dirty="0" smtClean="0"/>
              <a:t>Адрес предприятия: посёлок </a:t>
            </a:r>
            <a:r>
              <a:rPr lang="ru-RU" dirty="0" err="1" smtClean="0"/>
              <a:t>Орьё</a:t>
            </a:r>
            <a:r>
              <a:rPr lang="ru-RU" dirty="0" smtClean="0"/>
              <a:t> ул. Школьная 13/2.</a:t>
            </a:r>
          </a:p>
          <a:p>
            <a:pPr>
              <a:buNone/>
            </a:pPr>
            <a:r>
              <a:rPr lang="ru-RU" dirty="0" smtClean="0"/>
              <a:t>Имеется в продаже:</a:t>
            </a:r>
          </a:p>
          <a:p>
            <a:pPr lvl="0"/>
            <a:r>
              <a:rPr lang="ru-RU" dirty="0" smtClean="0"/>
              <a:t>Молоко</a:t>
            </a:r>
          </a:p>
          <a:p>
            <a:pPr lvl="0"/>
            <a:r>
              <a:rPr lang="ru-RU" dirty="0" smtClean="0"/>
              <a:t>Сметана</a:t>
            </a:r>
          </a:p>
          <a:p>
            <a:pPr lvl="0"/>
            <a:r>
              <a:rPr lang="ru-RU" dirty="0" smtClean="0"/>
              <a:t>Масло</a:t>
            </a:r>
          </a:p>
          <a:p>
            <a:pPr lvl="0"/>
            <a:r>
              <a:rPr lang="ru-RU" dirty="0" smtClean="0"/>
              <a:t>Творог</a:t>
            </a:r>
          </a:p>
          <a:p>
            <a:pPr lvl="0"/>
            <a:r>
              <a:rPr lang="ru-RU" dirty="0" smtClean="0"/>
              <a:t>Куриное яйцо</a:t>
            </a:r>
          </a:p>
          <a:p>
            <a:pPr lvl="0"/>
            <a:r>
              <a:rPr lang="ru-RU" dirty="0" smtClean="0"/>
              <a:t>Мясо(</a:t>
            </a:r>
            <a:r>
              <a:rPr lang="ru-RU" dirty="0" err="1" smtClean="0"/>
              <a:t>свинина,говядина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Заказы принимаются по телефону: 89131739056</a:t>
            </a:r>
          </a:p>
          <a:p>
            <a:pPr>
              <a:buNone/>
            </a:pPr>
            <a:r>
              <a:rPr lang="ru-RU" dirty="0" smtClean="0"/>
              <a:t>Доставка товара бесплатная!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Изготовление рекламного баннера и размещение его в с. Агинское</a:t>
            </a:r>
            <a:endParaRPr lang="ru-RU" dirty="0"/>
          </a:p>
        </p:txBody>
      </p:sp>
      <p:pic>
        <p:nvPicPr>
          <p:cNvPr id="4" name="Содержимое 3" descr="1414400017_nk61agvqydkb7ps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484784"/>
            <a:ext cx="8100392" cy="5003062"/>
          </a:xfrm>
        </p:spPr>
      </p:pic>
      <p:pic>
        <p:nvPicPr>
          <p:cNvPr id="6" name="Рисунок 5" descr="iCA5T7IZ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367868">
            <a:off x="4248535" y="2991131"/>
            <a:ext cx="4209775" cy="33607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3203848" y="1556792"/>
            <a:ext cx="540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Частное предприятие «Бурёнушка» реализует мясомолочную продукцию и яйцо по доступным ценам. Адрес предприятия: посёлок </a:t>
            </a:r>
            <a:r>
              <a:rPr lang="ru-RU" sz="2400" dirty="0" err="1" smtClean="0">
                <a:solidFill>
                  <a:srgbClr val="7030A0"/>
                </a:solidFill>
              </a:rPr>
              <a:t>Орьё</a:t>
            </a:r>
            <a:r>
              <a:rPr lang="ru-RU" sz="2400" dirty="0" smtClean="0">
                <a:solidFill>
                  <a:srgbClr val="7030A0"/>
                </a:solidFill>
              </a:rPr>
              <a:t> ул. Школьная13/2. 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19672" y="5373216"/>
            <a:ext cx="43924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От чистого сердца - до чистого молока</a:t>
            </a: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934</Words>
  <Application>Microsoft Office PowerPoint</Application>
  <PresentationFormat>Экран (4:3)</PresentationFormat>
  <Paragraphs>341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Бизнес-проект создания частного предприятия «Бурёнушка» по производству и реализации мясомолочной продукции   </vt:lpstr>
      <vt:lpstr>Суть бизнес - идеи </vt:lpstr>
      <vt:lpstr>По проекту создания предприятия планируется: </vt:lpstr>
      <vt:lpstr>Слайд 4</vt:lpstr>
      <vt:lpstr> Исследование рынка </vt:lpstr>
      <vt:lpstr>Характеристика конкурентов</vt:lpstr>
      <vt:lpstr>План продвижения продукции</vt:lpstr>
      <vt:lpstr>Проведение рекламных мероприятий планируется следующим образом: </vt:lpstr>
      <vt:lpstr>Изготовление рекламного баннера и размещение его в с. Агинское</vt:lpstr>
      <vt:lpstr>Ассортимент продукции </vt:lpstr>
      <vt:lpstr>Требуемые ресурсы</vt:lpstr>
      <vt:lpstr>Слайд 12</vt:lpstr>
      <vt:lpstr>Анализ рисков </vt:lpstr>
      <vt:lpstr>Слайд 14</vt:lpstr>
      <vt:lpstr>Система налогообложения </vt:lpstr>
      <vt:lpstr>Вывод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Бизнес-проект создания частного предприятия «Бурёнушка» по производству и реализации мясомолочной продукции   </dc:title>
  <dc:creator>123</dc:creator>
  <cp:lastModifiedBy>123</cp:lastModifiedBy>
  <cp:revision>14</cp:revision>
  <dcterms:created xsi:type="dcterms:W3CDTF">2017-01-19T05:08:05Z</dcterms:created>
  <dcterms:modified xsi:type="dcterms:W3CDTF">2017-01-19T07:10:44Z</dcterms:modified>
</cp:coreProperties>
</file>